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1"/>
  </p:notesMasterIdLst>
  <p:handoutMasterIdLst>
    <p:handoutMasterId r:id="rId42"/>
  </p:handoutMasterIdLst>
  <p:sldIdLst>
    <p:sldId id="256" r:id="rId2"/>
    <p:sldId id="257" r:id="rId3"/>
    <p:sldId id="412" r:id="rId4"/>
    <p:sldId id="341" r:id="rId5"/>
    <p:sldId id="408" r:id="rId6"/>
    <p:sldId id="411" r:id="rId7"/>
    <p:sldId id="353" r:id="rId8"/>
    <p:sldId id="409" r:id="rId9"/>
    <p:sldId id="399" r:id="rId10"/>
    <p:sldId id="296" r:id="rId11"/>
    <p:sldId id="346" r:id="rId12"/>
    <p:sldId id="348" r:id="rId13"/>
    <p:sldId id="350" r:id="rId14"/>
    <p:sldId id="410" r:id="rId15"/>
    <p:sldId id="352" r:id="rId16"/>
    <p:sldId id="404" r:id="rId17"/>
    <p:sldId id="405" r:id="rId18"/>
    <p:sldId id="259" r:id="rId19"/>
    <p:sldId id="356" r:id="rId20"/>
    <p:sldId id="358" r:id="rId21"/>
    <p:sldId id="360" r:id="rId22"/>
    <p:sldId id="362" r:id="rId23"/>
    <p:sldId id="355" r:id="rId24"/>
    <p:sldId id="364" r:id="rId25"/>
    <p:sldId id="373" r:id="rId26"/>
    <p:sldId id="366" r:id="rId27"/>
    <p:sldId id="368" r:id="rId28"/>
    <p:sldId id="378" r:id="rId29"/>
    <p:sldId id="376" r:id="rId30"/>
    <p:sldId id="372" r:id="rId31"/>
    <p:sldId id="370" r:id="rId32"/>
    <p:sldId id="402" r:id="rId33"/>
    <p:sldId id="382" r:id="rId34"/>
    <p:sldId id="380" r:id="rId35"/>
    <p:sldId id="403" r:id="rId36"/>
    <p:sldId id="392" r:id="rId37"/>
    <p:sldId id="385" r:id="rId38"/>
    <p:sldId id="294" r:id="rId39"/>
    <p:sldId id="291" r:id="rId40"/>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redith Dunn" initials="MD" lastIdx="2" clrIdx="0">
    <p:extLst>
      <p:ext uri="{19B8F6BF-5375-455C-9EA6-DF929625EA0E}">
        <p15:presenceInfo xmlns:p15="http://schemas.microsoft.com/office/powerpoint/2012/main" userId="S::mdunn@nar.realtor::6f6d0aa0-09a2-437a-abcf-f2f3d6f9c0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E2F3"/>
    <a:srgbClr val="DEEBF7"/>
    <a:srgbClr val="BED7EA"/>
    <a:srgbClr val="FF8785"/>
    <a:srgbClr val="004282"/>
    <a:srgbClr val="BDD6EA"/>
    <a:srgbClr val="61D19E"/>
    <a:srgbClr val="006BB7"/>
    <a:srgbClr val="B4C6E7"/>
    <a:srgbClr val="FFC3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533" autoAdjust="0"/>
    <p:restoredTop sz="95256" autoAdjust="0"/>
  </p:normalViewPr>
  <p:slideViewPr>
    <p:cSldViewPr>
      <p:cViewPr>
        <p:scale>
          <a:sx n="70" d="100"/>
          <a:sy n="70" d="100"/>
        </p:scale>
        <p:origin x="48" y="99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New Jersey</c:v>
                </c:pt>
              </c:strCache>
            </c:strRef>
          </c:tx>
          <c:spPr>
            <a:solidFill>
              <a:srgbClr val="BDD6EA"/>
            </a:solidFill>
            <a:ln>
              <a:noFill/>
            </a:ln>
            <a:effectLst/>
          </c:spPr>
          <c:invertIfNegative val="0"/>
          <c:dLbls>
            <c:dLbl>
              <c:idx val="0"/>
              <c:tx>
                <c:rich>
                  <a:bodyPr/>
                  <a:lstStyle/>
                  <a:p>
                    <a:r>
                      <a:rPr lang="en-US"/>
                      <a:t>*</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B2E2-451F-9E05-2A81D4FEC9CB}"/>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ontserrat Medium" panose="000006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18 to 24 years</c:v>
                </c:pt>
                <c:pt idx="1">
                  <c:v>25 to 34 years</c:v>
                </c:pt>
                <c:pt idx="2">
                  <c:v>35 to 44 years</c:v>
                </c:pt>
                <c:pt idx="3">
                  <c:v>45 to 54 years</c:v>
                </c:pt>
                <c:pt idx="4">
                  <c:v>55 to 64 years</c:v>
                </c:pt>
                <c:pt idx="5">
                  <c:v>65 to 74 years</c:v>
                </c:pt>
                <c:pt idx="6">
                  <c:v>75 years or older</c:v>
                </c:pt>
              </c:strCache>
            </c:strRef>
          </c:cat>
          <c:val>
            <c:numRef>
              <c:f>Sheet1!$B$2:$B$8</c:f>
              <c:numCache>
                <c:formatCode>0%</c:formatCode>
                <c:ptCount val="7"/>
                <c:pt idx="0">
                  <c:v>0</c:v>
                </c:pt>
                <c:pt idx="1">
                  <c:v>0.2</c:v>
                </c:pt>
                <c:pt idx="2">
                  <c:v>0.27</c:v>
                </c:pt>
                <c:pt idx="3">
                  <c:v>0.11</c:v>
                </c:pt>
                <c:pt idx="4">
                  <c:v>0.18</c:v>
                </c:pt>
                <c:pt idx="5">
                  <c:v>0.18</c:v>
                </c:pt>
                <c:pt idx="6">
                  <c:v>0.06</c:v>
                </c:pt>
              </c:numCache>
            </c:numRef>
          </c:val>
          <c:extLst>
            <c:ext xmlns:c16="http://schemas.microsoft.com/office/drawing/2014/chart" uri="{C3380CC4-5D6E-409C-BE32-E72D297353CC}">
              <c16:uniqueId val="{00000000-3689-47A3-A795-52F2C6F5642F}"/>
            </c:ext>
          </c:extLst>
        </c:ser>
        <c:ser>
          <c:idx val="1"/>
          <c:order val="1"/>
          <c:tx>
            <c:strRef>
              <c:f>Sheet1!$C$1</c:f>
              <c:strCache>
                <c:ptCount val="1"/>
                <c:pt idx="0">
                  <c:v>All Buyers</c:v>
                </c:pt>
              </c:strCache>
            </c:strRef>
          </c:tx>
          <c:spPr>
            <a:solidFill>
              <a:srgbClr val="00428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ontserrat Medium" panose="000006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18 to 24 years</c:v>
                </c:pt>
                <c:pt idx="1">
                  <c:v>25 to 34 years</c:v>
                </c:pt>
                <c:pt idx="2">
                  <c:v>35 to 44 years</c:v>
                </c:pt>
                <c:pt idx="3">
                  <c:v>45 to 54 years</c:v>
                </c:pt>
                <c:pt idx="4">
                  <c:v>55 to 64 years</c:v>
                </c:pt>
                <c:pt idx="5">
                  <c:v>65 to 74 years</c:v>
                </c:pt>
                <c:pt idx="6">
                  <c:v>75 years or older</c:v>
                </c:pt>
              </c:strCache>
            </c:strRef>
          </c:cat>
          <c:val>
            <c:numRef>
              <c:f>Sheet1!$C$2:$C$8</c:f>
              <c:numCache>
                <c:formatCode>0%</c:formatCode>
                <c:ptCount val="7"/>
                <c:pt idx="0">
                  <c:v>0.03</c:v>
                </c:pt>
                <c:pt idx="1">
                  <c:v>0.19</c:v>
                </c:pt>
                <c:pt idx="2">
                  <c:v>0.21</c:v>
                </c:pt>
                <c:pt idx="3">
                  <c:v>0.15</c:v>
                </c:pt>
                <c:pt idx="4">
                  <c:v>0.18</c:v>
                </c:pt>
                <c:pt idx="5">
                  <c:v>0.18</c:v>
                </c:pt>
                <c:pt idx="6">
                  <c:v>7.0000000000000007E-2</c:v>
                </c:pt>
              </c:numCache>
            </c:numRef>
          </c:val>
          <c:extLst>
            <c:ext xmlns:c16="http://schemas.microsoft.com/office/drawing/2014/chart" uri="{C3380CC4-5D6E-409C-BE32-E72D297353CC}">
              <c16:uniqueId val="{00000001-3689-47A3-A795-52F2C6F5642F}"/>
            </c:ext>
          </c:extLst>
        </c:ser>
        <c:dLbls>
          <c:showLegendKey val="0"/>
          <c:showVal val="0"/>
          <c:showCatName val="0"/>
          <c:showSerName val="0"/>
          <c:showPercent val="0"/>
          <c:showBubbleSize val="0"/>
        </c:dLbls>
        <c:gapWidth val="167"/>
        <c:overlap val="-17"/>
        <c:axId val="1838208464"/>
        <c:axId val="1182945984"/>
      </c:barChart>
      <c:catAx>
        <c:axId val="1838208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ontserrat Medium" panose="00000600000000000000" pitchFamily="2" charset="0"/>
                <a:ea typeface="+mn-ea"/>
                <a:cs typeface="+mn-cs"/>
              </a:defRPr>
            </a:pPr>
            <a:endParaRPr lang="en-US"/>
          </a:p>
        </c:txPr>
        <c:crossAx val="1182945984"/>
        <c:crosses val="autoZero"/>
        <c:auto val="1"/>
        <c:lblAlgn val="ctr"/>
        <c:lblOffset val="100"/>
        <c:noMultiLvlLbl val="0"/>
      </c:catAx>
      <c:valAx>
        <c:axId val="1182945984"/>
        <c:scaling>
          <c:orientation val="minMax"/>
          <c:max val="0.4"/>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ontserrat Medium" panose="00000600000000000000" pitchFamily="2" charset="0"/>
                <a:ea typeface="+mn-ea"/>
                <a:cs typeface="+mn-cs"/>
              </a:defRPr>
            </a:pPr>
            <a:endParaRPr lang="en-US"/>
          </a:p>
        </c:txPr>
        <c:crossAx val="1838208464"/>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ontserrat Medium" panose="000006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latin typeface="Montserrat Medium" panose="00000600000000000000" pitchFamily="2"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New Jersey</c:v>
                </c:pt>
              </c:strCache>
            </c:strRef>
          </c:tx>
          <c:spPr>
            <a:solidFill>
              <a:srgbClr val="BDD6E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ontserrat Medium" panose="000006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First-Time Home Buyers</c:v>
                </c:pt>
                <c:pt idx="1">
                  <c:v>Repeat Home Buyers</c:v>
                </c:pt>
              </c:strCache>
            </c:strRef>
          </c:cat>
          <c:val>
            <c:numRef>
              <c:f>Sheet1!$B$2:$B$3</c:f>
              <c:numCache>
                <c:formatCode>0%</c:formatCode>
                <c:ptCount val="2"/>
                <c:pt idx="0">
                  <c:v>0.41</c:v>
                </c:pt>
                <c:pt idx="1">
                  <c:v>0.59</c:v>
                </c:pt>
              </c:numCache>
            </c:numRef>
          </c:val>
          <c:extLst>
            <c:ext xmlns:c16="http://schemas.microsoft.com/office/drawing/2014/chart" uri="{C3380CC4-5D6E-409C-BE32-E72D297353CC}">
              <c16:uniqueId val="{00000000-3689-47A3-A795-52F2C6F5642F}"/>
            </c:ext>
          </c:extLst>
        </c:ser>
        <c:ser>
          <c:idx val="1"/>
          <c:order val="1"/>
          <c:tx>
            <c:strRef>
              <c:f>Sheet1!$C$1</c:f>
              <c:strCache>
                <c:ptCount val="1"/>
                <c:pt idx="0">
                  <c:v>All Buyers</c:v>
                </c:pt>
              </c:strCache>
            </c:strRef>
          </c:tx>
          <c:spPr>
            <a:solidFill>
              <a:srgbClr val="00428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ontserrat Medium" panose="000006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First-Time Home Buyers</c:v>
                </c:pt>
                <c:pt idx="1">
                  <c:v>Repeat Home Buyers</c:v>
                </c:pt>
              </c:strCache>
            </c:strRef>
          </c:cat>
          <c:val>
            <c:numRef>
              <c:f>Sheet1!$C$2:$C$3</c:f>
              <c:numCache>
                <c:formatCode>0%</c:formatCode>
                <c:ptCount val="2"/>
                <c:pt idx="0">
                  <c:v>0.32</c:v>
                </c:pt>
                <c:pt idx="1">
                  <c:v>0.68</c:v>
                </c:pt>
              </c:numCache>
            </c:numRef>
          </c:val>
          <c:extLst>
            <c:ext xmlns:c16="http://schemas.microsoft.com/office/drawing/2014/chart" uri="{C3380CC4-5D6E-409C-BE32-E72D297353CC}">
              <c16:uniqueId val="{00000001-3689-47A3-A795-52F2C6F5642F}"/>
            </c:ext>
          </c:extLst>
        </c:ser>
        <c:dLbls>
          <c:showLegendKey val="0"/>
          <c:showVal val="0"/>
          <c:showCatName val="0"/>
          <c:showSerName val="0"/>
          <c:showPercent val="0"/>
          <c:showBubbleSize val="0"/>
        </c:dLbls>
        <c:gapWidth val="167"/>
        <c:overlap val="-17"/>
        <c:axId val="1838208464"/>
        <c:axId val="1182945984"/>
      </c:barChart>
      <c:catAx>
        <c:axId val="1838208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ontserrat Medium" panose="00000600000000000000" pitchFamily="2" charset="0"/>
                <a:ea typeface="+mn-ea"/>
                <a:cs typeface="+mn-cs"/>
              </a:defRPr>
            </a:pPr>
            <a:endParaRPr lang="en-US"/>
          </a:p>
        </c:txPr>
        <c:crossAx val="1182945984"/>
        <c:crosses val="autoZero"/>
        <c:auto val="1"/>
        <c:lblAlgn val="ctr"/>
        <c:lblOffset val="100"/>
        <c:noMultiLvlLbl val="0"/>
      </c:catAx>
      <c:valAx>
        <c:axId val="1182945984"/>
        <c:scaling>
          <c:orientation val="minMax"/>
          <c:max val="0.8"/>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ontserrat Medium" panose="00000600000000000000" pitchFamily="2" charset="0"/>
                <a:ea typeface="+mn-ea"/>
                <a:cs typeface="+mn-cs"/>
              </a:defRPr>
            </a:pPr>
            <a:endParaRPr lang="en-US"/>
          </a:p>
        </c:txPr>
        <c:crossAx val="1838208464"/>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ontserrat Medium" panose="000006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latin typeface="Montserrat Medium" panose="00000600000000000000" pitchFamily="2"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solidFill>
                <a:latin typeface="Montserrat" panose="00000500000000000000" pitchFamily="2" charset="0"/>
                <a:ea typeface="+mn-ea"/>
                <a:cs typeface="+mn-cs"/>
              </a:defRPr>
            </a:pPr>
            <a:r>
              <a:rPr lang="en-US" sz="2000" b="1" dirty="0"/>
              <a:t>All Buyers</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solidFill>
              <a:latin typeface="Montserrat" panose="00000500000000000000" pitchFamily="2" charset="0"/>
              <a:ea typeface="+mn-ea"/>
              <a:cs typeface="+mn-cs"/>
            </a:defRPr>
          </a:pPr>
          <a:endParaRPr lang="en-US"/>
        </a:p>
      </c:txPr>
    </c:title>
    <c:autoTitleDeleted val="0"/>
    <c:plotArea>
      <c:layout/>
      <c:doughnutChart>
        <c:varyColors val="1"/>
        <c:ser>
          <c:idx val="0"/>
          <c:order val="0"/>
          <c:tx>
            <c:strRef>
              <c:f>Sheet1!$B$1</c:f>
              <c:strCache>
                <c:ptCount val="1"/>
                <c:pt idx="0">
                  <c:v>Column1</c:v>
                </c:pt>
              </c:strCache>
            </c:strRef>
          </c:tx>
          <c:dPt>
            <c:idx val="0"/>
            <c:bubble3D val="0"/>
            <c:spPr>
              <a:solidFill>
                <a:srgbClr val="BDD6EA"/>
              </a:solidFill>
              <a:ln w="19050">
                <a:solidFill>
                  <a:schemeClr val="lt1"/>
                </a:solidFill>
              </a:ln>
              <a:effectLst/>
            </c:spPr>
            <c:extLst>
              <c:ext xmlns:c16="http://schemas.microsoft.com/office/drawing/2014/chart" uri="{C3380CC4-5D6E-409C-BE32-E72D297353CC}">
                <c16:uniqueId val="{00000001-9FE1-4D66-B45D-989DF383DF4E}"/>
              </c:ext>
            </c:extLst>
          </c:dPt>
          <c:dPt>
            <c:idx val="1"/>
            <c:bubble3D val="0"/>
            <c:spPr>
              <a:solidFill>
                <a:srgbClr val="61D19E"/>
              </a:solidFill>
              <a:ln w="19050">
                <a:solidFill>
                  <a:schemeClr val="lt1"/>
                </a:solidFill>
              </a:ln>
              <a:effectLst/>
            </c:spPr>
            <c:extLst>
              <c:ext xmlns:c16="http://schemas.microsoft.com/office/drawing/2014/chart" uri="{C3380CC4-5D6E-409C-BE32-E72D297353CC}">
                <c16:uniqueId val="{00000003-9FE1-4D66-B45D-989DF383DF4E}"/>
              </c:ext>
            </c:extLst>
          </c:dPt>
          <c:dPt>
            <c:idx val="2"/>
            <c:bubble3D val="0"/>
            <c:spPr>
              <a:solidFill>
                <a:srgbClr val="006BB7"/>
              </a:solidFill>
              <a:ln w="19050">
                <a:solidFill>
                  <a:schemeClr val="lt1"/>
                </a:solidFill>
              </a:ln>
              <a:effectLst/>
            </c:spPr>
            <c:extLst>
              <c:ext xmlns:c16="http://schemas.microsoft.com/office/drawing/2014/chart" uri="{C3380CC4-5D6E-409C-BE32-E72D297353CC}">
                <c16:uniqueId val="{00000005-9FE1-4D66-B45D-989DF383DF4E}"/>
              </c:ext>
            </c:extLst>
          </c:dPt>
          <c:dPt>
            <c:idx val="3"/>
            <c:bubble3D val="0"/>
            <c:spPr>
              <a:solidFill>
                <a:srgbClr val="004282"/>
              </a:solidFill>
              <a:ln w="19050">
                <a:solidFill>
                  <a:schemeClr val="lt1"/>
                </a:solidFill>
              </a:ln>
              <a:effectLst/>
            </c:spPr>
            <c:extLst>
              <c:ext xmlns:c16="http://schemas.microsoft.com/office/drawing/2014/chart" uri="{C3380CC4-5D6E-409C-BE32-E72D297353CC}">
                <c16:uniqueId val="{00000006-C38F-4EF7-9FB7-4674B8AD9939}"/>
              </c:ext>
            </c:extLst>
          </c:dPt>
          <c:dLbls>
            <c:dLbl>
              <c:idx val="0"/>
              <c:layout>
                <c:manualLayout>
                  <c:x val="0.22546738170579145"/>
                  <c:y val="-9.5776016618038057E-2"/>
                </c:manualLayout>
              </c:layout>
              <c:showLegendKey val="0"/>
              <c:showVal val="1"/>
              <c:showCatName val="1"/>
              <c:showSerName val="0"/>
              <c:showPercent val="0"/>
              <c:showBubbleSize val="0"/>
              <c:extLst>
                <c:ext xmlns:c15="http://schemas.microsoft.com/office/drawing/2012/chart" uri="{CE6537A1-D6FC-4f65-9D91-7224C49458BB}">
                  <c15:layout>
                    <c:manualLayout>
                      <c:w val="0.18126168224299063"/>
                      <c:h val="0.10379173247037847"/>
                    </c:manualLayout>
                  </c15:layout>
                </c:ext>
                <c:ext xmlns:c16="http://schemas.microsoft.com/office/drawing/2014/chart" uri="{C3380CC4-5D6E-409C-BE32-E72D297353CC}">
                  <c16:uniqueId val="{00000001-9FE1-4D66-B45D-989DF383DF4E}"/>
                </c:ext>
              </c:extLst>
            </c:dLbl>
            <c:dLbl>
              <c:idx val="1"/>
              <c:layout>
                <c:manualLayout>
                  <c:x val="0.14634070829174523"/>
                  <c:y val="-7.321442071270051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FE1-4D66-B45D-989DF383DF4E}"/>
                </c:ext>
              </c:extLst>
            </c:dLbl>
            <c:dLbl>
              <c:idx val="2"/>
              <c:layout>
                <c:manualLayout>
                  <c:x val="0.14557641122324483"/>
                  <c:y val="4.5091336791475159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FE1-4D66-B45D-989DF383DF4E}"/>
                </c:ext>
              </c:extLst>
            </c:dLbl>
            <c:dLbl>
              <c:idx val="3"/>
              <c:layout>
                <c:manualLayout>
                  <c:x val="-0.15062597809076683"/>
                  <c:y val="2.175883797525446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38F-4EF7-9FB7-4674B8AD9939}"/>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ontserrat" panose="00000500000000000000" pitchFamily="2"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One</c:v>
                </c:pt>
                <c:pt idx="1">
                  <c:v>Two</c:v>
                </c:pt>
                <c:pt idx="2">
                  <c:v>Three or more</c:v>
                </c:pt>
                <c:pt idx="3">
                  <c:v>None</c:v>
                </c:pt>
              </c:strCache>
            </c:strRef>
          </c:cat>
          <c:val>
            <c:numRef>
              <c:f>Sheet1!$B$2:$B$5</c:f>
              <c:numCache>
                <c:formatCode>0%</c:formatCode>
                <c:ptCount val="4"/>
                <c:pt idx="0">
                  <c:v>0.13</c:v>
                </c:pt>
                <c:pt idx="1">
                  <c:v>0.12</c:v>
                </c:pt>
                <c:pt idx="2">
                  <c:v>0.05</c:v>
                </c:pt>
                <c:pt idx="3">
                  <c:v>0.7</c:v>
                </c:pt>
              </c:numCache>
            </c:numRef>
          </c:val>
          <c:extLst>
            <c:ext xmlns:c16="http://schemas.microsoft.com/office/drawing/2014/chart" uri="{C3380CC4-5D6E-409C-BE32-E72D297353CC}">
              <c16:uniqueId val="{00000006-9FE1-4D66-B45D-989DF383DF4E}"/>
            </c:ext>
          </c:extLst>
        </c:ser>
        <c:dLbls>
          <c:showLegendKey val="0"/>
          <c:showVal val="0"/>
          <c:showCatName val="0"/>
          <c:showSerName val="0"/>
          <c:showPercent val="0"/>
          <c:showBubbleSize val="0"/>
          <c:showLeaderLines val="1"/>
        </c:dLbls>
        <c:firstSliceAng val="0"/>
        <c:holeSize val="6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Montserrat" panose="00000500000000000000" pitchFamily="2"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solidFill>
                <a:latin typeface="Montserrat" panose="00000500000000000000" pitchFamily="2" charset="0"/>
                <a:ea typeface="+mn-ea"/>
                <a:cs typeface="+mn-cs"/>
              </a:defRPr>
            </a:pPr>
            <a:r>
              <a:rPr lang="en-US" sz="2000" b="1" dirty="0"/>
              <a:t>New Jersey</a:t>
            </a:r>
          </a:p>
        </c:rich>
      </c:tx>
      <c:layout>
        <c:manualLayout>
          <c:xMode val="edge"/>
          <c:yMode val="edge"/>
          <c:x val="0.45896901531674733"/>
          <c:y val="2.9918402215974884E-2"/>
        </c:manualLayout>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solidFill>
              <a:latin typeface="Montserrat" panose="00000500000000000000" pitchFamily="2" charset="0"/>
              <a:ea typeface="+mn-ea"/>
              <a:cs typeface="+mn-cs"/>
            </a:defRPr>
          </a:pPr>
          <a:endParaRPr lang="en-US"/>
        </a:p>
      </c:txPr>
    </c:title>
    <c:autoTitleDeleted val="0"/>
    <c:plotArea>
      <c:layout>
        <c:manualLayout>
          <c:layoutTarget val="inner"/>
          <c:xMode val="edge"/>
          <c:yMode val="edge"/>
          <c:x val="0.29352041822237007"/>
          <c:y val="0.16677057082897961"/>
          <c:w val="0.47555712666198413"/>
          <c:h val="0.66120975284230177"/>
        </c:manualLayout>
      </c:layout>
      <c:doughnutChart>
        <c:varyColors val="1"/>
        <c:ser>
          <c:idx val="0"/>
          <c:order val="0"/>
          <c:tx>
            <c:strRef>
              <c:f>Sheet1!$B$1</c:f>
              <c:strCache>
                <c:ptCount val="1"/>
                <c:pt idx="0">
                  <c:v>Column1</c:v>
                </c:pt>
              </c:strCache>
            </c:strRef>
          </c:tx>
          <c:dPt>
            <c:idx val="0"/>
            <c:bubble3D val="0"/>
            <c:spPr>
              <a:solidFill>
                <a:srgbClr val="BDD6EA"/>
              </a:solidFill>
              <a:ln w="19050">
                <a:solidFill>
                  <a:schemeClr val="lt1"/>
                </a:solidFill>
              </a:ln>
              <a:effectLst/>
            </c:spPr>
            <c:extLst>
              <c:ext xmlns:c16="http://schemas.microsoft.com/office/drawing/2014/chart" uri="{C3380CC4-5D6E-409C-BE32-E72D297353CC}">
                <c16:uniqueId val="{00000001-E9E8-4D99-A771-0406DF2C3C3A}"/>
              </c:ext>
            </c:extLst>
          </c:dPt>
          <c:dPt>
            <c:idx val="1"/>
            <c:bubble3D val="0"/>
            <c:spPr>
              <a:solidFill>
                <a:srgbClr val="61D19E"/>
              </a:solidFill>
              <a:ln w="19050">
                <a:solidFill>
                  <a:schemeClr val="lt1"/>
                </a:solidFill>
              </a:ln>
              <a:effectLst/>
            </c:spPr>
            <c:extLst>
              <c:ext xmlns:c16="http://schemas.microsoft.com/office/drawing/2014/chart" uri="{C3380CC4-5D6E-409C-BE32-E72D297353CC}">
                <c16:uniqueId val="{00000003-E9E8-4D99-A771-0406DF2C3C3A}"/>
              </c:ext>
            </c:extLst>
          </c:dPt>
          <c:dPt>
            <c:idx val="2"/>
            <c:bubble3D val="0"/>
            <c:spPr>
              <a:solidFill>
                <a:srgbClr val="006BB7"/>
              </a:solidFill>
              <a:ln w="19050">
                <a:solidFill>
                  <a:schemeClr val="lt1"/>
                </a:solidFill>
              </a:ln>
              <a:effectLst/>
            </c:spPr>
            <c:extLst>
              <c:ext xmlns:c16="http://schemas.microsoft.com/office/drawing/2014/chart" uri="{C3380CC4-5D6E-409C-BE32-E72D297353CC}">
                <c16:uniqueId val="{00000005-E9E8-4D99-A771-0406DF2C3C3A}"/>
              </c:ext>
            </c:extLst>
          </c:dPt>
          <c:dPt>
            <c:idx val="3"/>
            <c:bubble3D val="0"/>
            <c:spPr>
              <a:solidFill>
                <a:srgbClr val="004282"/>
              </a:solidFill>
              <a:ln w="19050">
                <a:solidFill>
                  <a:schemeClr val="lt1"/>
                </a:solidFill>
              </a:ln>
              <a:effectLst/>
            </c:spPr>
            <c:extLst>
              <c:ext xmlns:c16="http://schemas.microsoft.com/office/drawing/2014/chart" uri="{C3380CC4-5D6E-409C-BE32-E72D297353CC}">
                <c16:uniqueId val="{00000006-5E41-4C50-B3E5-59820C074915}"/>
              </c:ext>
            </c:extLst>
          </c:dPt>
          <c:dLbls>
            <c:dLbl>
              <c:idx val="0"/>
              <c:layout>
                <c:manualLayout>
                  <c:x val="0.16873806267174349"/>
                  <c:y val="-0.15833270334073118"/>
                </c:manualLayout>
              </c:layout>
              <c:showLegendKey val="0"/>
              <c:showVal val="1"/>
              <c:showCatName val="1"/>
              <c:showSerName val="0"/>
              <c:showPercent val="0"/>
              <c:showBubbleSize val="0"/>
              <c:extLst>
                <c:ext xmlns:c15="http://schemas.microsoft.com/office/drawing/2012/chart" uri="{CE6537A1-D6FC-4f65-9D91-7224C49458BB}">
                  <c15:layout>
                    <c:manualLayout>
                      <c:w val="0.18126168224299063"/>
                      <c:h val="0.10379173247037847"/>
                    </c:manualLayout>
                  </c15:layout>
                </c:ext>
                <c:ext xmlns:c16="http://schemas.microsoft.com/office/drawing/2014/chart" uri="{C3380CC4-5D6E-409C-BE32-E72D297353CC}">
                  <c16:uniqueId val="{00000001-E9E8-4D99-A771-0406DF2C3C3A}"/>
                </c:ext>
              </c:extLst>
            </c:dLbl>
            <c:dLbl>
              <c:idx val="1"/>
              <c:layout>
                <c:manualLayout>
                  <c:x val="0.1698148866955011"/>
                  <c:y val="-3.7856309002912009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9E8-4D99-A771-0406DF2C3C3A}"/>
                </c:ext>
              </c:extLst>
            </c:dLbl>
            <c:dLbl>
              <c:idx val="2"/>
              <c:layout>
                <c:manualLayout>
                  <c:x val="0.20621803876628098"/>
                  <c:y val="5.5970755779102391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9E8-4D99-A771-0406DF2C3C3A}"/>
                </c:ext>
              </c:extLst>
            </c:dLbl>
            <c:dLbl>
              <c:idx val="3"/>
              <c:layout>
                <c:manualLayout>
                  <c:x val="-0.18192488262910797"/>
                  <c:y val="-1.6319235562336495E-2"/>
                </c:manualLayout>
              </c:layout>
              <c:showLegendKey val="0"/>
              <c:showVal val="1"/>
              <c:showCatName val="1"/>
              <c:showSerName val="0"/>
              <c:showPercent val="0"/>
              <c:showBubbleSize val="0"/>
              <c:extLst>
                <c:ext xmlns:c15="http://schemas.microsoft.com/office/drawing/2012/chart" uri="{CE6537A1-D6FC-4f65-9D91-7224C49458BB}">
                  <c15:layout>
                    <c:manualLayout>
                      <c:w val="0.15868544600938966"/>
                      <c:h val="8.7212249540462319E-2"/>
                    </c:manualLayout>
                  </c15:layout>
                </c:ext>
                <c:ext xmlns:c16="http://schemas.microsoft.com/office/drawing/2014/chart" uri="{C3380CC4-5D6E-409C-BE32-E72D297353CC}">
                  <c16:uniqueId val="{00000006-5E41-4C50-B3E5-59820C074915}"/>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ontserrat" panose="00000500000000000000" pitchFamily="2"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One</c:v>
                </c:pt>
                <c:pt idx="1">
                  <c:v>Two</c:v>
                </c:pt>
                <c:pt idx="2">
                  <c:v>Three or more</c:v>
                </c:pt>
                <c:pt idx="3">
                  <c:v>None</c:v>
                </c:pt>
              </c:strCache>
            </c:strRef>
          </c:cat>
          <c:val>
            <c:numRef>
              <c:f>Sheet1!$B$2:$B$5</c:f>
              <c:numCache>
                <c:formatCode>0%</c:formatCode>
                <c:ptCount val="4"/>
                <c:pt idx="0">
                  <c:v>0.16</c:v>
                </c:pt>
                <c:pt idx="1">
                  <c:v>0.12</c:v>
                </c:pt>
                <c:pt idx="2">
                  <c:v>0.08</c:v>
                </c:pt>
                <c:pt idx="3">
                  <c:v>0.64</c:v>
                </c:pt>
              </c:numCache>
            </c:numRef>
          </c:val>
          <c:extLst>
            <c:ext xmlns:c16="http://schemas.microsoft.com/office/drawing/2014/chart" uri="{C3380CC4-5D6E-409C-BE32-E72D297353CC}">
              <c16:uniqueId val="{00000006-E9E8-4D99-A771-0406DF2C3C3A}"/>
            </c:ext>
          </c:extLst>
        </c:ser>
        <c:dLbls>
          <c:showLegendKey val="0"/>
          <c:showVal val="0"/>
          <c:showCatName val="0"/>
          <c:showSerName val="0"/>
          <c:showPercent val="0"/>
          <c:showBubbleSize val="0"/>
          <c:showLeaderLines val="1"/>
        </c:dLbls>
        <c:firstSliceAng val="0"/>
        <c:holeSize val="6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latin typeface="Montserrat" panose="00000500000000000000" pitchFamily="2"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New</c:v>
                </c:pt>
              </c:strCache>
            </c:strRef>
          </c:tx>
          <c:spPr>
            <a:solidFill>
              <a:srgbClr val="BDD6E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ontserrat Medium" panose="000006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New Jersey</c:v>
                </c:pt>
                <c:pt idx="1">
                  <c:v>All Buyers</c:v>
                </c:pt>
              </c:strCache>
            </c:strRef>
          </c:cat>
          <c:val>
            <c:numRef>
              <c:f>Sheet1!$B$2:$B$3</c:f>
              <c:numCache>
                <c:formatCode>0%</c:formatCode>
                <c:ptCount val="2"/>
                <c:pt idx="0">
                  <c:v>0.05</c:v>
                </c:pt>
                <c:pt idx="1">
                  <c:v>0.13</c:v>
                </c:pt>
              </c:numCache>
            </c:numRef>
          </c:val>
          <c:extLst>
            <c:ext xmlns:c16="http://schemas.microsoft.com/office/drawing/2014/chart" uri="{C3380CC4-5D6E-409C-BE32-E72D297353CC}">
              <c16:uniqueId val="{00000000-7208-4C68-9E66-198832E6D7BC}"/>
            </c:ext>
          </c:extLst>
        </c:ser>
        <c:ser>
          <c:idx val="1"/>
          <c:order val="1"/>
          <c:tx>
            <c:strRef>
              <c:f>Sheet1!$C$1</c:f>
              <c:strCache>
                <c:ptCount val="1"/>
                <c:pt idx="0">
                  <c:v>Previously Owned</c:v>
                </c:pt>
              </c:strCache>
            </c:strRef>
          </c:tx>
          <c:spPr>
            <a:solidFill>
              <a:srgbClr val="00428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ontserrat Medium" panose="000006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New Jersey</c:v>
                </c:pt>
                <c:pt idx="1">
                  <c:v>All Buyers</c:v>
                </c:pt>
              </c:strCache>
            </c:strRef>
          </c:cat>
          <c:val>
            <c:numRef>
              <c:f>Sheet1!$C$2:$C$3</c:f>
              <c:numCache>
                <c:formatCode>0%</c:formatCode>
                <c:ptCount val="2"/>
                <c:pt idx="0">
                  <c:v>0.95</c:v>
                </c:pt>
                <c:pt idx="1">
                  <c:v>0.87</c:v>
                </c:pt>
              </c:numCache>
            </c:numRef>
          </c:val>
          <c:extLst>
            <c:ext xmlns:c16="http://schemas.microsoft.com/office/drawing/2014/chart" uri="{C3380CC4-5D6E-409C-BE32-E72D297353CC}">
              <c16:uniqueId val="{00000001-7208-4C68-9E66-198832E6D7BC}"/>
            </c:ext>
          </c:extLst>
        </c:ser>
        <c:dLbls>
          <c:showLegendKey val="0"/>
          <c:showVal val="0"/>
          <c:showCatName val="0"/>
          <c:showSerName val="0"/>
          <c:showPercent val="0"/>
          <c:showBubbleSize val="0"/>
        </c:dLbls>
        <c:gapWidth val="257"/>
        <c:overlap val="-17"/>
        <c:axId val="1838208464"/>
        <c:axId val="1182945984"/>
      </c:barChart>
      <c:catAx>
        <c:axId val="1838208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ontserrat Medium" panose="00000600000000000000" pitchFamily="2" charset="0"/>
                <a:ea typeface="+mn-ea"/>
                <a:cs typeface="+mn-cs"/>
              </a:defRPr>
            </a:pPr>
            <a:endParaRPr lang="en-US"/>
          </a:p>
        </c:txPr>
        <c:crossAx val="1182945984"/>
        <c:crosses val="autoZero"/>
        <c:auto val="1"/>
        <c:lblAlgn val="ctr"/>
        <c:lblOffset val="100"/>
        <c:noMultiLvlLbl val="0"/>
      </c:catAx>
      <c:valAx>
        <c:axId val="118294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ontserrat Medium" panose="00000600000000000000" pitchFamily="2" charset="0"/>
                <a:ea typeface="+mn-ea"/>
                <a:cs typeface="+mn-cs"/>
              </a:defRPr>
            </a:pPr>
            <a:endParaRPr lang="en-US"/>
          </a:p>
        </c:txPr>
        <c:crossAx val="1838208464"/>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ontserrat Medium" panose="000006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latin typeface="Montserrat Medium" panose="00000600000000000000" pitchFamily="2"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New Jersey</c:v>
                </c:pt>
              </c:strCache>
            </c:strRef>
          </c:tx>
          <c:spPr>
            <a:solidFill>
              <a:srgbClr val="BDD6EA"/>
            </a:solidFill>
            <a:ln>
              <a:noFill/>
            </a:ln>
            <a:effectLst/>
          </c:spPr>
          <c:invertIfNegative val="0"/>
          <c:dPt>
            <c:idx val="0"/>
            <c:invertIfNegative val="0"/>
            <c:bubble3D val="0"/>
            <c:spPr>
              <a:solidFill>
                <a:srgbClr val="BDD6EA"/>
              </a:solidFill>
              <a:ln>
                <a:noFill/>
              </a:ln>
              <a:effectLst/>
            </c:spPr>
            <c:extLst>
              <c:ext xmlns:c16="http://schemas.microsoft.com/office/drawing/2014/chart" uri="{C3380CC4-5D6E-409C-BE32-E72D297353CC}">
                <c16:uniqueId val="{00000002-4D86-4725-BC39-4A44D2609CEF}"/>
              </c:ext>
            </c:extLst>
          </c:dPt>
          <c:dPt>
            <c:idx val="2"/>
            <c:invertIfNegative val="0"/>
            <c:bubble3D val="0"/>
            <c:spPr>
              <a:solidFill>
                <a:srgbClr val="BDD6EA"/>
              </a:solidFill>
              <a:ln>
                <a:noFill/>
              </a:ln>
              <a:effectLst/>
            </c:spPr>
            <c:extLst>
              <c:ext xmlns:c16="http://schemas.microsoft.com/office/drawing/2014/chart" uri="{C3380CC4-5D6E-409C-BE32-E72D297353CC}">
                <c16:uniqueId val="{00000003-4D86-4725-BC39-4A44D2609CEF}"/>
              </c:ext>
            </c:extLst>
          </c:dPt>
          <c:dPt>
            <c:idx val="3"/>
            <c:invertIfNegative val="0"/>
            <c:bubble3D val="0"/>
            <c:spPr>
              <a:solidFill>
                <a:srgbClr val="BDD6EA"/>
              </a:solidFill>
              <a:ln>
                <a:noFill/>
              </a:ln>
              <a:effectLst/>
            </c:spPr>
            <c:extLst>
              <c:ext xmlns:c16="http://schemas.microsoft.com/office/drawing/2014/chart" uri="{C3380CC4-5D6E-409C-BE32-E72D297353CC}">
                <c16:uniqueId val="{00000004-4D86-4725-BC39-4A44D2609CEF}"/>
              </c:ext>
            </c:extLst>
          </c:dPt>
          <c:dPt>
            <c:idx val="4"/>
            <c:invertIfNegative val="0"/>
            <c:bubble3D val="0"/>
            <c:spPr>
              <a:solidFill>
                <a:srgbClr val="BDD6EA"/>
              </a:solidFill>
              <a:ln>
                <a:noFill/>
              </a:ln>
              <a:effectLst/>
            </c:spPr>
            <c:extLst>
              <c:ext xmlns:c16="http://schemas.microsoft.com/office/drawing/2014/chart" uri="{C3380CC4-5D6E-409C-BE32-E72D297353CC}">
                <c16:uniqueId val="{00000005-4D86-4725-BC39-4A44D2609CEF}"/>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ontserrat Medium" panose="000006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Definitely</c:v>
                </c:pt>
                <c:pt idx="1">
                  <c:v>Probably</c:v>
                </c:pt>
                <c:pt idx="2">
                  <c:v>Probably Not</c:v>
                </c:pt>
                <c:pt idx="3">
                  <c:v>Definitely Not </c:v>
                </c:pt>
                <c:pt idx="4">
                  <c:v>Don’t Know </c:v>
                </c:pt>
              </c:strCache>
            </c:strRef>
          </c:cat>
          <c:val>
            <c:numRef>
              <c:f>Sheet1!$B$2:$B$6</c:f>
              <c:numCache>
                <c:formatCode>0%</c:formatCode>
                <c:ptCount val="5"/>
                <c:pt idx="0">
                  <c:v>0.73</c:v>
                </c:pt>
                <c:pt idx="1">
                  <c:v>0.17</c:v>
                </c:pt>
                <c:pt idx="2">
                  <c:v>0.03</c:v>
                </c:pt>
                <c:pt idx="3">
                  <c:v>0.05</c:v>
                </c:pt>
                <c:pt idx="4">
                  <c:v>0.03</c:v>
                </c:pt>
              </c:numCache>
            </c:numRef>
          </c:val>
          <c:extLst>
            <c:ext xmlns:c16="http://schemas.microsoft.com/office/drawing/2014/chart" uri="{C3380CC4-5D6E-409C-BE32-E72D297353CC}">
              <c16:uniqueId val="{00000000-4D86-4725-BC39-4A44D2609CEF}"/>
            </c:ext>
          </c:extLst>
        </c:ser>
        <c:ser>
          <c:idx val="1"/>
          <c:order val="1"/>
          <c:tx>
            <c:strRef>
              <c:f>Sheet1!$C$1</c:f>
              <c:strCache>
                <c:ptCount val="1"/>
                <c:pt idx="0">
                  <c:v>All Buyers</c:v>
                </c:pt>
              </c:strCache>
            </c:strRef>
          </c:tx>
          <c:spPr>
            <a:solidFill>
              <a:srgbClr val="00428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ontserrat Medium" panose="000006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Definitely</c:v>
                </c:pt>
                <c:pt idx="1">
                  <c:v>Probably</c:v>
                </c:pt>
                <c:pt idx="2">
                  <c:v>Probably Not</c:v>
                </c:pt>
                <c:pt idx="3">
                  <c:v>Definitely Not </c:v>
                </c:pt>
                <c:pt idx="4">
                  <c:v>Don’t Know </c:v>
                </c:pt>
              </c:strCache>
            </c:strRef>
          </c:cat>
          <c:val>
            <c:numRef>
              <c:f>Sheet1!$C$2:$C$6</c:f>
              <c:numCache>
                <c:formatCode>0%</c:formatCode>
                <c:ptCount val="5"/>
                <c:pt idx="0">
                  <c:v>0.75</c:v>
                </c:pt>
                <c:pt idx="1">
                  <c:v>0.15</c:v>
                </c:pt>
                <c:pt idx="2">
                  <c:v>0.05</c:v>
                </c:pt>
                <c:pt idx="3">
                  <c:v>0.04</c:v>
                </c:pt>
                <c:pt idx="4">
                  <c:v>0.01</c:v>
                </c:pt>
              </c:numCache>
            </c:numRef>
          </c:val>
          <c:extLst>
            <c:ext xmlns:c16="http://schemas.microsoft.com/office/drawing/2014/chart" uri="{C3380CC4-5D6E-409C-BE32-E72D297353CC}">
              <c16:uniqueId val="{00000008-335C-4394-9FE0-67B6B58959AD}"/>
            </c:ext>
          </c:extLst>
        </c:ser>
        <c:dLbls>
          <c:showLegendKey val="0"/>
          <c:showVal val="0"/>
          <c:showCatName val="0"/>
          <c:showSerName val="0"/>
          <c:showPercent val="0"/>
          <c:showBubbleSize val="0"/>
        </c:dLbls>
        <c:gapWidth val="167"/>
        <c:overlap val="-17"/>
        <c:axId val="1838208464"/>
        <c:axId val="1182945984"/>
      </c:barChart>
      <c:catAx>
        <c:axId val="1838208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ontserrat Medium" panose="00000600000000000000" pitchFamily="2" charset="0"/>
                <a:ea typeface="+mn-ea"/>
                <a:cs typeface="+mn-cs"/>
              </a:defRPr>
            </a:pPr>
            <a:endParaRPr lang="en-US"/>
          </a:p>
        </c:txPr>
        <c:crossAx val="1182945984"/>
        <c:crosses val="autoZero"/>
        <c:auto val="1"/>
        <c:lblAlgn val="ctr"/>
        <c:lblOffset val="100"/>
        <c:noMultiLvlLbl val="0"/>
      </c:catAx>
      <c:valAx>
        <c:axId val="1182945984"/>
        <c:scaling>
          <c:orientation val="minMax"/>
          <c:max val="0.8"/>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ontserrat Medium" panose="00000600000000000000" pitchFamily="2" charset="0"/>
                <a:ea typeface="+mn-ea"/>
                <a:cs typeface="+mn-cs"/>
              </a:defRPr>
            </a:pPr>
            <a:endParaRPr lang="en-US"/>
          </a:p>
        </c:txPr>
        <c:crossAx val="1838208464"/>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ontserrat Medium" panose="000006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latin typeface="Montserrat Medium" panose="00000600000000000000" pitchFamily="2"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97889326334208"/>
          <c:y val="9.561281872873853E-2"/>
          <c:w val="0.78389041994750652"/>
          <c:h val="0.6960268213455888"/>
        </c:manualLayout>
      </c:layout>
      <c:barChart>
        <c:barDir val="col"/>
        <c:grouping val="clustered"/>
        <c:varyColors val="0"/>
        <c:ser>
          <c:idx val="0"/>
          <c:order val="0"/>
          <c:tx>
            <c:strRef>
              <c:f>Sheet1!$B$1</c:f>
              <c:strCache>
                <c:ptCount val="1"/>
                <c:pt idx="0">
                  <c:v>New Jersey</c:v>
                </c:pt>
              </c:strCache>
            </c:strRef>
          </c:tx>
          <c:spPr>
            <a:solidFill>
              <a:srgbClr val="BDD6EA"/>
            </a:solidFill>
            <a:ln w="19050">
              <a:solidFill>
                <a:schemeClr val="lt1"/>
              </a:solidFill>
            </a:ln>
            <a:effectLst/>
          </c:spPr>
          <c:invertIfNegative val="0"/>
          <c:dPt>
            <c:idx val="0"/>
            <c:invertIfNegative val="0"/>
            <c:bubble3D val="0"/>
            <c:spPr>
              <a:solidFill>
                <a:srgbClr val="BDD6EA"/>
              </a:solidFill>
              <a:ln w="19050">
                <a:solidFill>
                  <a:schemeClr val="lt1"/>
                </a:solidFill>
              </a:ln>
              <a:effectLst/>
            </c:spPr>
            <c:extLst>
              <c:ext xmlns:c16="http://schemas.microsoft.com/office/drawing/2014/chart" uri="{C3380CC4-5D6E-409C-BE32-E72D297353CC}">
                <c16:uniqueId val="{00000001-96B2-4883-B524-A4163D223A79}"/>
              </c:ext>
            </c:extLst>
          </c:dPt>
          <c:dPt>
            <c:idx val="1"/>
            <c:invertIfNegative val="0"/>
            <c:bubble3D val="0"/>
            <c:spPr>
              <a:solidFill>
                <a:srgbClr val="BDD6EA"/>
              </a:solidFill>
              <a:ln w="19050">
                <a:solidFill>
                  <a:schemeClr val="lt1"/>
                </a:solidFill>
              </a:ln>
              <a:effectLst/>
            </c:spPr>
            <c:extLst>
              <c:ext xmlns:c16="http://schemas.microsoft.com/office/drawing/2014/chart" uri="{C3380CC4-5D6E-409C-BE32-E72D297353CC}">
                <c16:uniqueId val="{00000003-96B2-4883-B524-A4163D223A79}"/>
              </c:ext>
            </c:extLst>
          </c:dPt>
          <c:dPt>
            <c:idx val="2"/>
            <c:invertIfNegative val="0"/>
            <c:bubble3D val="0"/>
            <c:spPr>
              <a:solidFill>
                <a:srgbClr val="BDD6EA"/>
              </a:solidFill>
              <a:ln w="19050">
                <a:solidFill>
                  <a:schemeClr val="lt1"/>
                </a:solidFill>
              </a:ln>
              <a:effectLst/>
            </c:spPr>
            <c:extLst>
              <c:ext xmlns:c16="http://schemas.microsoft.com/office/drawing/2014/chart" uri="{C3380CC4-5D6E-409C-BE32-E72D297353CC}">
                <c16:uniqueId val="{00000005-96B2-4883-B524-A4163D223A79}"/>
              </c:ext>
            </c:extLst>
          </c:dPt>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 broad range of services and management of most aspects of the home sale</c:v>
                </c:pt>
                <c:pt idx="1">
                  <c:v>A limited set of services as requested by the seller</c:v>
                </c:pt>
                <c:pt idx="2">
                  <c:v>The agent listed the home on the MLS and performed few if any additional services</c:v>
                </c:pt>
              </c:strCache>
            </c:strRef>
          </c:cat>
          <c:val>
            <c:numRef>
              <c:f>Sheet1!$B$2:$B$4</c:f>
              <c:numCache>
                <c:formatCode>0%</c:formatCode>
                <c:ptCount val="3"/>
                <c:pt idx="0">
                  <c:v>0.83</c:v>
                </c:pt>
                <c:pt idx="1">
                  <c:v>7.0000000000000007E-2</c:v>
                </c:pt>
                <c:pt idx="2">
                  <c:v>0.1</c:v>
                </c:pt>
              </c:numCache>
            </c:numRef>
          </c:val>
          <c:extLst>
            <c:ext xmlns:c16="http://schemas.microsoft.com/office/drawing/2014/chart" uri="{C3380CC4-5D6E-409C-BE32-E72D297353CC}">
              <c16:uniqueId val="{00000006-96B2-4883-B524-A4163D223A79}"/>
            </c:ext>
          </c:extLst>
        </c:ser>
        <c:ser>
          <c:idx val="1"/>
          <c:order val="1"/>
          <c:tx>
            <c:strRef>
              <c:f>Sheet1!$C$1</c:f>
              <c:strCache>
                <c:ptCount val="1"/>
                <c:pt idx="0">
                  <c:v>All Sellers</c:v>
                </c:pt>
              </c:strCache>
            </c:strRef>
          </c:tx>
          <c:spPr>
            <a:solidFill>
              <a:srgbClr val="00428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 broad range of services and management of most aspects of the home sale</c:v>
                </c:pt>
                <c:pt idx="1">
                  <c:v>A limited set of services as requested by the seller</c:v>
                </c:pt>
                <c:pt idx="2">
                  <c:v>The agent listed the home on the MLS and performed few if any additional services</c:v>
                </c:pt>
              </c:strCache>
            </c:strRef>
          </c:cat>
          <c:val>
            <c:numRef>
              <c:f>Sheet1!$C$2:$C$4</c:f>
              <c:numCache>
                <c:formatCode>0%</c:formatCode>
                <c:ptCount val="3"/>
                <c:pt idx="0">
                  <c:v>0.85</c:v>
                </c:pt>
                <c:pt idx="1">
                  <c:v>7.0000000000000007E-2</c:v>
                </c:pt>
                <c:pt idx="2">
                  <c:v>0.08</c:v>
                </c:pt>
              </c:numCache>
            </c:numRef>
          </c:val>
          <c:extLst>
            <c:ext xmlns:c16="http://schemas.microsoft.com/office/drawing/2014/chart" uri="{C3380CC4-5D6E-409C-BE32-E72D297353CC}">
              <c16:uniqueId val="{00000006-1C1B-4DCE-B47F-03571AE9B232}"/>
            </c:ext>
          </c:extLst>
        </c:ser>
        <c:dLbls>
          <c:dLblPos val="outEnd"/>
          <c:showLegendKey val="0"/>
          <c:showVal val="1"/>
          <c:showCatName val="0"/>
          <c:showSerName val="0"/>
          <c:showPercent val="0"/>
          <c:showBubbleSize val="0"/>
        </c:dLbls>
        <c:gapWidth val="137"/>
        <c:overlap val="-20"/>
        <c:axId val="1950171759"/>
        <c:axId val="149268719"/>
      </c:barChart>
      <c:catAx>
        <c:axId val="1950171759"/>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ontserrat" panose="00000500000000000000" pitchFamily="2" charset="0"/>
                <a:ea typeface="+mn-ea"/>
                <a:cs typeface="+mn-cs"/>
              </a:defRPr>
            </a:pPr>
            <a:endParaRPr lang="en-US"/>
          </a:p>
        </c:txPr>
        <c:crossAx val="149268719"/>
        <c:crosses val="autoZero"/>
        <c:auto val="1"/>
        <c:lblAlgn val="ctr"/>
        <c:lblOffset val="100"/>
        <c:noMultiLvlLbl val="0"/>
      </c:catAx>
      <c:valAx>
        <c:axId val="149268719"/>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ontserrat" panose="00000500000000000000" pitchFamily="2" charset="0"/>
                <a:ea typeface="+mn-ea"/>
                <a:cs typeface="+mn-cs"/>
              </a:defRPr>
            </a:pPr>
            <a:endParaRPr lang="en-US"/>
          </a:p>
        </c:txPr>
        <c:crossAx val="1950171759"/>
        <c:crosses val="autoZero"/>
        <c:crossBetween val="between"/>
        <c:majorUnit val="0.2"/>
      </c:valAx>
      <c:spPr>
        <a:noFill/>
        <a:ln>
          <a:noFill/>
        </a:ln>
        <a:effectLst/>
      </c:spPr>
    </c:plotArea>
    <c:legend>
      <c:legendPos val="b"/>
      <c:layout>
        <c:manualLayout>
          <c:xMode val="edge"/>
          <c:yMode val="edge"/>
          <c:x val="0.33130512562622583"/>
          <c:y val="0.93899615495539168"/>
          <c:w val="0.32153450306900616"/>
          <c:h val="5.8747724328940903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latin typeface="Montserrat" panose="00000500000000000000" pitchFamily="2"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176C4B2-617D-49E6-B045-9772CDAD8251}"/>
              </a:ext>
            </a:extLst>
          </p:cNvPr>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90E642E-9D00-4DCA-8948-B0EC0CF299BF}"/>
              </a:ext>
            </a:extLst>
          </p:cNvPr>
          <p:cNvSpPr>
            <a:spLocks noGrp="1"/>
          </p:cNvSpPr>
          <p:nvPr>
            <p:ph type="dt" sz="quarter" idx="1"/>
          </p:nvPr>
        </p:nvSpPr>
        <p:spPr>
          <a:xfrm>
            <a:off x="6905625" y="0"/>
            <a:ext cx="5283200" cy="344488"/>
          </a:xfrm>
          <a:prstGeom prst="rect">
            <a:avLst/>
          </a:prstGeom>
        </p:spPr>
        <p:txBody>
          <a:bodyPr vert="horz" lIns="91440" tIns="45720" rIns="91440" bIns="45720" rtlCol="0"/>
          <a:lstStyle>
            <a:lvl1pPr algn="r">
              <a:defRPr sz="1200"/>
            </a:lvl1pPr>
          </a:lstStyle>
          <a:p>
            <a:fld id="{B62A93EA-3795-463E-9F0E-F75CA12DCB88}" type="datetimeFigureOut">
              <a:rPr lang="en-US" smtClean="0"/>
              <a:t>1/10/2024</a:t>
            </a:fld>
            <a:endParaRPr lang="en-US"/>
          </a:p>
        </p:txBody>
      </p:sp>
      <p:sp>
        <p:nvSpPr>
          <p:cNvPr id="4" name="Footer Placeholder 3">
            <a:extLst>
              <a:ext uri="{FF2B5EF4-FFF2-40B4-BE49-F238E27FC236}">
                <a16:creationId xmlns:a16="http://schemas.microsoft.com/office/drawing/2014/main" id="{FF7AA0A8-E354-481D-AF0D-83ACDC3509B5}"/>
              </a:ext>
            </a:extLst>
          </p:cNvPr>
          <p:cNvSpPr>
            <a:spLocks noGrp="1"/>
          </p:cNvSpPr>
          <p:nvPr>
            <p:ph type="ftr" sz="quarter" idx="2"/>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D9A6883-390A-4ECE-B69E-AFDAA3A2722F}"/>
              </a:ext>
            </a:extLst>
          </p:cNvPr>
          <p:cNvSpPr>
            <a:spLocks noGrp="1"/>
          </p:cNvSpPr>
          <p:nvPr>
            <p:ph type="sldNum" sz="quarter" idx="3"/>
          </p:nvPr>
        </p:nvSpPr>
        <p:spPr>
          <a:xfrm>
            <a:off x="6905625" y="6513513"/>
            <a:ext cx="5283200" cy="344487"/>
          </a:xfrm>
          <a:prstGeom prst="rect">
            <a:avLst/>
          </a:prstGeom>
        </p:spPr>
        <p:txBody>
          <a:bodyPr vert="horz" lIns="91440" tIns="45720" rIns="91440" bIns="45720" rtlCol="0" anchor="b"/>
          <a:lstStyle>
            <a:lvl1pPr algn="r">
              <a:defRPr sz="1200"/>
            </a:lvl1pPr>
          </a:lstStyle>
          <a:p>
            <a:fld id="{3752E34A-1389-4EAE-A706-6492983D6422}" type="slidenum">
              <a:rPr lang="en-US" smtClean="0"/>
              <a:t>‹#›</a:t>
            </a:fld>
            <a:endParaRPr lang="en-US"/>
          </a:p>
        </p:txBody>
      </p:sp>
    </p:spTree>
    <p:extLst>
      <p:ext uri="{BB962C8B-B14F-4D97-AF65-F5344CB8AC3E}">
        <p14:creationId xmlns:p14="http://schemas.microsoft.com/office/powerpoint/2010/main" val="15610493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33356E4C-A30E-48CE-BEC7-69BDF263C0D1}" type="datetimeFigureOut">
              <a:rPr lang="en-US" smtClean="0"/>
              <a:t>1/10/2024</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E6EEB25E-1C98-43D3-B909-8136A9D37CE3}" type="slidenum">
              <a:rPr lang="en-US" smtClean="0"/>
              <a:t>‹#›</a:t>
            </a:fld>
            <a:endParaRPr lang="en-US"/>
          </a:p>
        </p:txBody>
      </p:sp>
    </p:spTree>
    <p:extLst>
      <p:ext uri="{BB962C8B-B14F-4D97-AF65-F5344CB8AC3E}">
        <p14:creationId xmlns:p14="http://schemas.microsoft.com/office/powerpoint/2010/main" val="2286762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EEB25E-1C98-43D3-B909-8136A9D37CE3}" type="slidenum">
              <a:rPr lang="en-US" smtClean="0"/>
              <a:t>1</a:t>
            </a:fld>
            <a:endParaRPr lang="en-US"/>
          </a:p>
        </p:txBody>
      </p:sp>
    </p:spTree>
    <p:extLst>
      <p:ext uri="{BB962C8B-B14F-4D97-AF65-F5344CB8AC3E}">
        <p14:creationId xmlns:p14="http://schemas.microsoft.com/office/powerpoint/2010/main" val="2826576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EEB25E-1C98-43D3-B909-8136A9D37CE3}" type="slidenum">
              <a:rPr lang="en-US" smtClean="0"/>
              <a:t>38</a:t>
            </a:fld>
            <a:endParaRPr lang="en-US"/>
          </a:p>
        </p:txBody>
      </p:sp>
    </p:spTree>
    <p:extLst>
      <p:ext uri="{BB962C8B-B14F-4D97-AF65-F5344CB8AC3E}">
        <p14:creationId xmlns:p14="http://schemas.microsoft.com/office/powerpoint/2010/main" val="37858396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2000" cy="6858000"/>
          </a:xfrm>
          <a:prstGeom prst="rect">
            <a:avLst/>
          </a:prstGeom>
        </p:spPr>
      </p:pic>
      <p:sp>
        <p:nvSpPr>
          <p:cNvPr id="17" name="bg object 17"/>
          <p:cNvSpPr/>
          <p:nvPr/>
        </p:nvSpPr>
        <p:spPr>
          <a:xfrm>
            <a:off x="7924800" y="3429000"/>
            <a:ext cx="4267200" cy="3429000"/>
          </a:xfrm>
          <a:custGeom>
            <a:avLst/>
            <a:gdLst/>
            <a:ahLst/>
            <a:cxnLst/>
            <a:rect l="l" t="t" r="r" b="b"/>
            <a:pathLst>
              <a:path w="4267200" h="3429000">
                <a:moveTo>
                  <a:pt x="4267200" y="0"/>
                </a:moveTo>
                <a:lnTo>
                  <a:pt x="0" y="3428999"/>
                </a:lnTo>
                <a:lnTo>
                  <a:pt x="4267200" y="3428999"/>
                </a:lnTo>
                <a:lnTo>
                  <a:pt x="4267200" y="0"/>
                </a:lnTo>
                <a:close/>
              </a:path>
            </a:pathLst>
          </a:custGeom>
          <a:solidFill>
            <a:srgbClr val="004282"/>
          </a:solidFill>
        </p:spPr>
        <p:txBody>
          <a:bodyPr wrap="square" lIns="0" tIns="0" rIns="0" bIns="0" rtlCol="0"/>
          <a:lstStyle/>
          <a:p>
            <a:endParaRPr/>
          </a:p>
        </p:txBody>
      </p:sp>
      <p:sp>
        <p:nvSpPr>
          <p:cNvPr id="2" name="Holder 2"/>
          <p:cNvSpPr>
            <a:spLocks noGrp="1"/>
          </p:cNvSpPr>
          <p:nvPr>
            <p:ph type="ctrTitle"/>
          </p:nvPr>
        </p:nvSpPr>
        <p:spPr>
          <a:xfrm>
            <a:off x="89712" y="39115"/>
            <a:ext cx="7458709" cy="1817370"/>
          </a:xfrm>
          <a:prstGeom prst="rect">
            <a:avLst/>
          </a:prstGeom>
        </p:spPr>
        <p:txBody>
          <a:bodyPr wrap="square" lIns="0" tIns="0" rIns="0" bIns="0">
            <a:spAutoFit/>
          </a:bodyPr>
          <a:lstStyle>
            <a:lvl1pPr>
              <a:defRPr sz="3600" b="0" i="0">
                <a:solidFill>
                  <a:schemeClr val="tx1"/>
                </a:solidFill>
                <a:latin typeface="Montserrat Medium"/>
                <a:cs typeface="Montserrat Medium"/>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100" b="0" i="1">
                <a:solidFill>
                  <a:schemeClr val="tx1"/>
                </a:solidFill>
                <a:latin typeface="Montserrat Light"/>
                <a:cs typeface="Montserrat Light"/>
              </a:defRPr>
            </a:lvl1pPr>
          </a:lstStyle>
          <a:p>
            <a:pPr marL="12700">
              <a:lnSpc>
                <a:spcPct val="100000"/>
              </a:lnSpc>
              <a:spcBef>
                <a:spcPts val="90"/>
              </a:spcBef>
            </a:pPr>
            <a:r>
              <a:rPr spc="10" dirty="0"/>
              <a:t>2021</a:t>
            </a:r>
            <a:r>
              <a:rPr spc="-40" dirty="0"/>
              <a:t> </a:t>
            </a:r>
            <a:r>
              <a:rPr spc="5" dirty="0"/>
              <a:t>Snapshot</a:t>
            </a:r>
            <a:r>
              <a:rPr spc="-55" dirty="0"/>
              <a:t> </a:t>
            </a:r>
            <a:r>
              <a:rPr spc="15" dirty="0"/>
              <a:t>of</a:t>
            </a:r>
            <a:r>
              <a:rPr spc="-25" dirty="0"/>
              <a:t> </a:t>
            </a:r>
            <a:r>
              <a:rPr spc="15" dirty="0"/>
              <a:t>Race</a:t>
            </a:r>
            <a:r>
              <a:rPr spc="-50" dirty="0"/>
              <a:t> </a:t>
            </a:r>
            <a:r>
              <a:rPr spc="20" dirty="0"/>
              <a:t>and</a:t>
            </a:r>
            <a:r>
              <a:rPr spc="-50" dirty="0"/>
              <a:t> </a:t>
            </a:r>
            <a:r>
              <a:rPr spc="10" dirty="0"/>
              <a:t>Home</a:t>
            </a:r>
            <a:r>
              <a:rPr spc="-55" dirty="0"/>
              <a:t> </a:t>
            </a:r>
            <a:r>
              <a:rPr spc="10" dirty="0"/>
              <a:t>Buying</a:t>
            </a:r>
            <a:r>
              <a:rPr spc="-60" dirty="0"/>
              <a:t> </a:t>
            </a:r>
            <a:r>
              <a:rPr spc="10" dirty="0"/>
              <a:t>in</a:t>
            </a:r>
            <a:r>
              <a:rPr spc="-30" dirty="0"/>
              <a:t> </a:t>
            </a:r>
            <a:r>
              <a:rPr spc="5" dirty="0"/>
              <a:t>America</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7C2C6F66-6373-4090-A4E2-559DB3FD1D2D}" type="datetime1">
              <a:rPr lang="en-US" smtClean="0"/>
              <a:t>1/10/2024</a:t>
            </a:fld>
            <a:endParaRPr lang="en-US"/>
          </a:p>
        </p:txBody>
      </p:sp>
      <p:sp>
        <p:nvSpPr>
          <p:cNvPr id="6" name="Holder 6"/>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004282"/>
                </a:solidFill>
                <a:latin typeface="Montserrat"/>
                <a:cs typeface="Montserrat"/>
              </a:defRPr>
            </a:lvl1pPr>
          </a:lstStyle>
          <a:p>
            <a:endParaRPr/>
          </a:p>
        </p:txBody>
      </p:sp>
      <p:sp>
        <p:nvSpPr>
          <p:cNvPr id="3" name="Holder 3"/>
          <p:cNvSpPr>
            <a:spLocks noGrp="1"/>
          </p:cNvSpPr>
          <p:nvPr>
            <p:ph type="body" idx="1"/>
          </p:nvPr>
        </p:nvSpPr>
        <p:spPr/>
        <p:txBody>
          <a:bodyPr lIns="0" tIns="0" rIns="0" bIns="0"/>
          <a:lstStyle>
            <a:lvl1pPr>
              <a:defRPr sz="1800" b="0" i="0">
                <a:solidFill>
                  <a:schemeClr val="tx1"/>
                </a:solidFill>
                <a:latin typeface="Montserrat"/>
                <a:cs typeface="Montserrat"/>
              </a:defRPr>
            </a:lvl1pPr>
          </a:lstStyle>
          <a:p>
            <a:endParaRPr/>
          </a:p>
        </p:txBody>
      </p:sp>
      <p:sp>
        <p:nvSpPr>
          <p:cNvPr id="4" name="Holder 4"/>
          <p:cNvSpPr>
            <a:spLocks noGrp="1"/>
          </p:cNvSpPr>
          <p:nvPr>
            <p:ph type="ftr" sz="quarter" idx="5"/>
          </p:nvPr>
        </p:nvSpPr>
        <p:spPr/>
        <p:txBody>
          <a:bodyPr lIns="0" tIns="0" rIns="0" bIns="0"/>
          <a:lstStyle>
            <a:lvl1pPr>
              <a:defRPr sz="1100" b="0" i="1">
                <a:solidFill>
                  <a:schemeClr val="tx1"/>
                </a:solidFill>
                <a:latin typeface="Montserrat Light"/>
                <a:cs typeface="Montserrat Light"/>
              </a:defRPr>
            </a:lvl1pPr>
          </a:lstStyle>
          <a:p>
            <a:pPr marL="12700">
              <a:lnSpc>
                <a:spcPct val="100000"/>
              </a:lnSpc>
              <a:spcBef>
                <a:spcPts val="90"/>
              </a:spcBef>
            </a:pPr>
            <a:r>
              <a:rPr spc="10" dirty="0"/>
              <a:t>2021</a:t>
            </a:r>
            <a:r>
              <a:rPr spc="-40" dirty="0"/>
              <a:t> </a:t>
            </a:r>
            <a:r>
              <a:rPr spc="5" dirty="0"/>
              <a:t>Snapshot</a:t>
            </a:r>
            <a:r>
              <a:rPr spc="-55" dirty="0"/>
              <a:t> </a:t>
            </a:r>
            <a:r>
              <a:rPr spc="15" dirty="0"/>
              <a:t>of</a:t>
            </a:r>
            <a:r>
              <a:rPr spc="-25" dirty="0"/>
              <a:t> </a:t>
            </a:r>
            <a:r>
              <a:rPr spc="15" dirty="0"/>
              <a:t>Race</a:t>
            </a:r>
            <a:r>
              <a:rPr spc="-50" dirty="0"/>
              <a:t> </a:t>
            </a:r>
            <a:r>
              <a:rPr spc="20" dirty="0"/>
              <a:t>and</a:t>
            </a:r>
            <a:r>
              <a:rPr spc="-50" dirty="0"/>
              <a:t> </a:t>
            </a:r>
            <a:r>
              <a:rPr spc="10" dirty="0"/>
              <a:t>Home</a:t>
            </a:r>
            <a:r>
              <a:rPr spc="-55" dirty="0"/>
              <a:t> </a:t>
            </a:r>
            <a:r>
              <a:rPr spc="10" dirty="0"/>
              <a:t>Buying</a:t>
            </a:r>
            <a:r>
              <a:rPr spc="-60" dirty="0"/>
              <a:t> </a:t>
            </a:r>
            <a:r>
              <a:rPr spc="10" dirty="0"/>
              <a:t>in</a:t>
            </a:r>
            <a:r>
              <a:rPr spc="-30" dirty="0"/>
              <a:t> </a:t>
            </a:r>
            <a:r>
              <a:rPr spc="5" dirty="0"/>
              <a:t>America</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05A20E3A-FF01-4510-A3CF-DC86F6CADCAC}" type="datetime1">
              <a:rPr lang="en-US" smtClean="0"/>
              <a:t>1/10/2024</a:t>
            </a:fld>
            <a:endParaRPr lang="en-US"/>
          </a:p>
        </p:txBody>
      </p:sp>
      <p:sp>
        <p:nvSpPr>
          <p:cNvPr id="6" name="Holder 6"/>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004282"/>
                </a:solidFill>
                <a:latin typeface="Montserrat"/>
                <a:cs typeface="Montserrat"/>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100" b="0" i="1">
                <a:solidFill>
                  <a:schemeClr val="tx1"/>
                </a:solidFill>
                <a:latin typeface="Montserrat Light"/>
                <a:cs typeface="Montserrat Light"/>
              </a:defRPr>
            </a:lvl1pPr>
          </a:lstStyle>
          <a:p>
            <a:pPr marL="12700">
              <a:lnSpc>
                <a:spcPct val="100000"/>
              </a:lnSpc>
              <a:spcBef>
                <a:spcPts val="90"/>
              </a:spcBef>
            </a:pPr>
            <a:r>
              <a:rPr spc="10" dirty="0"/>
              <a:t>2021</a:t>
            </a:r>
            <a:r>
              <a:rPr spc="-40" dirty="0"/>
              <a:t> </a:t>
            </a:r>
            <a:r>
              <a:rPr spc="5" dirty="0"/>
              <a:t>Snapshot</a:t>
            </a:r>
            <a:r>
              <a:rPr spc="-55" dirty="0"/>
              <a:t> </a:t>
            </a:r>
            <a:r>
              <a:rPr spc="15" dirty="0"/>
              <a:t>of</a:t>
            </a:r>
            <a:r>
              <a:rPr spc="-25" dirty="0"/>
              <a:t> </a:t>
            </a:r>
            <a:r>
              <a:rPr spc="15" dirty="0"/>
              <a:t>Race</a:t>
            </a:r>
            <a:r>
              <a:rPr spc="-50" dirty="0"/>
              <a:t> </a:t>
            </a:r>
            <a:r>
              <a:rPr spc="20" dirty="0"/>
              <a:t>and</a:t>
            </a:r>
            <a:r>
              <a:rPr spc="-50" dirty="0"/>
              <a:t> </a:t>
            </a:r>
            <a:r>
              <a:rPr spc="10" dirty="0"/>
              <a:t>Home</a:t>
            </a:r>
            <a:r>
              <a:rPr spc="-55" dirty="0"/>
              <a:t> </a:t>
            </a:r>
            <a:r>
              <a:rPr spc="10" dirty="0"/>
              <a:t>Buying</a:t>
            </a:r>
            <a:r>
              <a:rPr spc="-60" dirty="0"/>
              <a:t> </a:t>
            </a:r>
            <a:r>
              <a:rPr spc="10" dirty="0"/>
              <a:t>in</a:t>
            </a:r>
            <a:r>
              <a:rPr spc="-30" dirty="0"/>
              <a:t> </a:t>
            </a:r>
            <a:r>
              <a:rPr spc="5" dirty="0"/>
              <a:t>America</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2EA2128C-71CB-4865-93ED-959DE8D395BC}" type="datetime1">
              <a:rPr lang="en-US" smtClean="0"/>
              <a:t>1/10/2024</a:t>
            </a:fld>
            <a:endParaRPr lang="en-US"/>
          </a:p>
        </p:txBody>
      </p:sp>
      <p:sp>
        <p:nvSpPr>
          <p:cNvPr id="7" name="Holder 7"/>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004282"/>
                </a:solidFill>
                <a:latin typeface="Montserrat"/>
                <a:cs typeface="Montserrat"/>
              </a:defRPr>
            </a:lvl1pPr>
          </a:lstStyle>
          <a:p>
            <a:endParaRPr/>
          </a:p>
        </p:txBody>
      </p:sp>
      <p:sp>
        <p:nvSpPr>
          <p:cNvPr id="3" name="Holder 3"/>
          <p:cNvSpPr>
            <a:spLocks noGrp="1"/>
          </p:cNvSpPr>
          <p:nvPr>
            <p:ph type="ftr" sz="quarter" idx="5"/>
          </p:nvPr>
        </p:nvSpPr>
        <p:spPr/>
        <p:txBody>
          <a:bodyPr lIns="0" tIns="0" rIns="0" bIns="0"/>
          <a:lstStyle>
            <a:lvl1pPr>
              <a:defRPr sz="1100" b="0" i="1">
                <a:solidFill>
                  <a:schemeClr val="tx1"/>
                </a:solidFill>
                <a:latin typeface="Montserrat Light"/>
                <a:cs typeface="Montserrat Light"/>
              </a:defRPr>
            </a:lvl1pPr>
          </a:lstStyle>
          <a:p>
            <a:pPr marL="12700">
              <a:lnSpc>
                <a:spcPct val="100000"/>
              </a:lnSpc>
              <a:spcBef>
                <a:spcPts val="90"/>
              </a:spcBef>
            </a:pPr>
            <a:r>
              <a:rPr spc="10" dirty="0"/>
              <a:t>2021</a:t>
            </a:r>
            <a:r>
              <a:rPr spc="-40" dirty="0"/>
              <a:t> </a:t>
            </a:r>
            <a:r>
              <a:rPr spc="5" dirty="0"/>
              <a:t>Snapshot</a:t>
            </a:r>
            <a:r>
              <a:rPr spc="-55" dirty="0"/>
              <a:t> </a:t>
            </a:r>
            <a:r>
              <a:rPr spc="15" dirty="0"/>
              <a:t>of</a:t>
            </a:r>
            <a:r>
              <a:rPr spc="-25" dirty="0"/>
              <a:t> </a:t>
            </a:r>
            <a:r>
              <a:rPr spc="15" dirty="0"/>
              <a:t>Race</a:t>
            </a:r>
            <a:r>
              <a:rPr spc="-50" dirty="0"/>
              <a:t> </a:t>
            </a:r>
            <a:r>
              <a:rPr spc="20" dirty="0"/>
              <a:t>and</a:t>
            </a:r>
            <a:r>
              <a:rPr spc="-50" dirty="0"/>
              <a:t> </a:t>
            </a:r>
            <a:r>
              <a:rPr spc="10" dirty="0"/>
              <a:t>Home</a:t>
            </a:r>
            <a:r>
              <a:rPr spc="-55" dirty="0"/>
              <a:t> </a:t>
            </a:r>
            <a:r>
              <a:rPr spc="10" dirty="0"/>
              <a:t>Buying</a:t>
            </a:r>
            <a:r>
              <a:rPr spc="-60" dirty="0"/>
              <a:t> </a:t>
            </a:r>
            <a:r>
              <a:rPr spc="10" dirty="0"/>
              <a:t>in</a:t>
            </a:r>
            <a:r>
              <a:rPr spc="-30" dirty="0"/>
              <a:t> </a:t>
            </a:r>
            <a:r>
              <a:rPr spc="5" dirty="0"/>
              <a:t>America</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B80FFC4E-7A25-4759-A70B-364F213BA638}" type="datetime1">
              <a:rPr lang="en-US" smtClean="0"/>
              <a:t>1/10/2024</a:t>
            </a:fld>
            <a:endParaRPr lang="en-US"/>
          </a:p>
        </p:txBody>
      </p:sp>
      <p:sp>
        <p:nvSpPr>
          <p:cNvPr id="5" name="Holder 5"/>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100" b="0" i="1">
                <a:solidFill>
                  <a:schemeClr val="tx1"/>
                </a:solidFill>
                <a:latin typeface="Montserrat Light"/>
                <a:cs typeface="Montserrat Light"/>
              </a:defRPr>
            </a:lvl1pPr>
          </a:lstStyle>
          <a:p>
            <a:pPr marL="12700">
              <a:lnSpc>
                <a:spcPct val="100000"/>
              </a:lnSpc>
              <a:spcBef>
                <a:spcPts val="90"/>
              </a:spcBef>
            </a:pPr>
            <a:r>
              <a:rPr spc="10" dirty="0"/>
              <a:t>2021</a:t>
            </a:r>
            <a:r>
              <a:rPr spc="-40" dirty="0"/>
              <a:t> </a:t>
            </a:r>
            <a:r>
              <a:rPr spc="5" dirty="0"/>
              <a:t>Snapshot</a:t>
            </a:r>
            <a:r>
              <a:rPr spc="-55" dirty="0"/>
              <a:t> </a:t>
            </a:r>
            <a:r>
              <a:rPr spc="15" dirty="0"/>
              <a:t>of</a:t>
            </a:r>
            <a:r>
              <a:rPr spc="-25" dirty="0"/>
              <a:t> </a:t>
            </a:r>
            <a:r>
              <a:rPr spc="15" dirty="0"/>
              <a:t>Race</a:t>
            </a:r>
            <a:r>
              <a:rPr spc="-50" dirty="0"/>
              <a:t> </a:t>
            </a:r>
            <a:r>
              <a:rPr spc="20" dirty="0"/>
              <a:t>and</a:t>
            </a:r>
            <a:r>
              <a:rPr spc="-50" dirty="0"/>
              <a:t> </a:t>
            </a:r>
            <a:r>
              <a:rPr spc="10" dirty="0"/>
              <a:t>Home</a:t>
            </a:r>
            <a:r>
              <a:rPr spc="-55" dirty="0"/>
              <a:t> </a:t>
            </a:r>
            <a:r>
              <a:rPr spc="10" dirty="0"/>
              <a:t>Buying</a:t>
            </a:r>
            <a:r>
              <a:rPr spc="-60" dirty="0"/>
              <a:t> </a:t>
            </a:r>
            <a:r>
              <a:rPr spc="10" dirty="0"/>
              <a:t>in</a:t>
            </a:r>
            <a:r>
              <a:rPr spc="-30" dirty="0"/>
              <a:t> </a:t>
            </a:r>
            <a:r>
              <a:rPr spc="5" dirty="0"/>
              <a:t>America</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0524C553-57B0-40A2-95B3-E4E42B59C37B}" type="datetime1">
              <a:rPr lang="en-US" smtClean="0"/>
              <a:t>1/10/2024</a:t>
            </a:fld>
            <a:endParaRPr lang="en-US"/>
          </a:p>
        </p:txBody>
      </p:sp>
      <p:sp>
        <p:nvSpPr>
          <p:cNvPr id="4" name="Holder 4"/>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A6E6-075E-4828-AF88-09BD0A7425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3800DB-487B-4E23-AC0B-90C9ED4E1076}"/>
              </a:ext>
            </a:extLst>
          </p:cNvPr>
          <p:cNvSpPr>
            <a:spLocks noGrp="1"/>
          </p:cNvSpPr>
          <p:nvPr>
            <p:ph type="subTitle" idx="1"/>
          </p:nvPr>
        </p:nvSpPr>
        <p:spPr>
          <a:xfrm>
            <a:off x="1524000" y="3602038"/>
            <a:ext cx="9144000" cy="1655762"/>
          </a:xfrm>
        </p:spPr>
        <p:txBody>
          <a:bodyPr/>
          <a:lstStyle>
            <a:lvl1pPr marL="0" indent="0" algn="ctr">
              <a:buNone/>
              <a:defRPr sz="2400"/>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64DF5B1-3694-42A9-866E-9F1FF6CF0C01}"/>
              </a:ext>
            </a:extLst>
          </p:cNvPr>
          <p:cNvSpPr>
            <a:spLocks noGrp="1"/>
          </p:cNvSpPr>
          <p:nvPr>
            <p:ph type="dt" sz="half" idx="10"/>
          </p:nvPr>
        </p:nvSpPr>
        <p:spPr/>
        <p:txBody>
          <a:bodyPr/>
          <a:lstStyle/>
          <a:p>
            <a:fld id="{D868A592-18B3-447E-8002-7F74E8619633}" type="datetime1">
              <a:rPr lang="en-US" smtClean="0"/>
              <a:t>1/10/2024</a:t>
            </a:fld>
            <a:endParaRPr lang="en-US"/>
          </a:p>
        </p:txBody>
      </p:sp>
      <p:sp>
        <p:nvSpPr>
          <p:cNvPr id="5" name="Footer Placeholder 4">
            <a:extLst>
              <a:ext uri="{FF2B5EF4-FFF2-40B4-BE49-F238E27FC236}">
                <a16:creationId xmlns:a16="http://schemas.microsoft.com/office/drawing/2014/main" id="{54718E67-8162-4BE0-9B01-22B89A120ADC}"/>
              </a:ext>
            </a:extLst>
          </p:cNvPr>
          <p:cNvSpPr>
            <a:spLocks noGrp="1"/>
          </p:cNvSpPr>
          <p:nvPr>
            <p:ph type="ftr" sz="quarter" idx="11"/>
          </p:nvPr>
        </p:nvSpPr>
        <p:spPr/>
        <p:txBody>
          <a:bodyPr/>
          <a:lstStyle/>
          <a:p>
            <a:r>
              <a:rPr lang="en-US"/>
              <a:t>2021 Snapshot of Race and Home Buying in America</a:t>
            </a:r>
          </a:p>
        </p:txBody>
      </p:sp>
      <p:sp>
        <p:nvSpPr>
          <p:cNvPr id="6" name="Slide Number Placeholder 5">
            <a:extLst>
              <a:ext uri="{FF2B5EF4-FFF2-40B4-BE49-F238E27FC236}">
                <a16:creationId xmlns:a16="http://schemas.microsoft.com/office/drawing/2014/main" id="{91568B9D-A8C9-40C5-85B0-14F435F39C81}"/>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35477416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551302" y="428320"/>
            <a:ext cx="7089394" cy="635000"/>
          </a:xfrm>
          <a:prstGeom prst="rect">
            <a:avLst/>
          </a:prstGeom>
        </p:spPr>
        <p:txBody>
          <a:bodyPr wrap="square" lIns="0" tIns="0" rIns="0" bIns="0">
            <a:spAutoFit/>
          </a:bodyPr>
          <a:lstStyle>
            <a:lvl1pPr>
              <a:defRPr sz="4000" b="1" i="0">
                <a:solidFill>
                  <a:srgbClr val="004282"/>
                </a:solidFill>
                <a:latin typeface="Montserrat"/>
                <a:cs typeface="Montserrat"/>
              </a:defRPr>
            </a:lvl1pPr>
          </a:lstStyle>
          <a:p>
            <a:endParaRPr/>
          </a:p>
        </p:txBody>
      </p:sp>
      <p:sp>
        <p:nvSpPr>
          <p:cNvPr id="3" name="Holder 3"/>
          <p:cNvSpPr>
            <a:spLocks noGrp="1"/>
          </p:cNvSpPr>
          <p:nvPr>
            <p:ph type="body" idx="1"/>
          </p:nvPr>
        </p:nvSpPr>
        <p:spPr>
          <a:xfrm>
            <a:off x="930122" y="1463284"/>
            <a:ext cx="10332085" cy="3604260"/>
          </a:xfrm>
          <a:prstGeom prst="rect">
            <a:avLst/>
          </a:prstGeom>
        </p:spPr>
        <p:txBody>
          <a:bodyPr wrap="square" lIns="0" tIns="0" rIns="0" bIns="0">
            <a:spAutoFit/>
          </a:bodyPr>
          <a:lstStyle>
            <a:lvl1pPr>
              <a:defRPr sz="1800" b="0" i="0">
                <a:solidFill>
                  <a:schemeClr val="tx1"/>
                </a:solidFill>
                <a:latin typeface="Montserrat"/>
                <a:cs typeface="Montserrat"/>
              </a:defRPr>
            </a:lvl1pPr>
          </a:lstStyle>
          <a:p>
            <a:endParaRPr/>
          </a:p>
        </p:txBody>
      </p:sp>
      <p:sp>
        <p:nvSpPr>
          <p:cNvPr id="4" name="Holder 4"/>
          <p:cNvSpPr>
            <a:spLocks noGrp="1"/>
          </p:cNvSpPr>
          <p:nvPr>
            <p:ph type="ftr" sz="quarter" idx="5"/>
          </p:nvPr>
        </p:nvSpPr>
        <p:spPr>
          <a:xfrm>
            <a:off x="578916" y="6601167"/>
            <a:ext cx="3733800" cy="200025"/>
          </a:xfrm>
          <a:prstGeom prst="rect">
            <a:avLst/>
          </a:prstGeom>
        </p:spPr>
        <p:txBody>
          <a:bodyPr wrap="square" lIns="0" tIns="0" rIns="0" bIns="0">
            <a:spAutoFit/>
          </a:bodyPr>
          <a:lstStyle>
            <a:lvl1pPr>
              <a:defRPr sz="1100" b="0" i="1">
                <a:solidFill>
                  <a:schemeClr val="tx1"/>
                </a:solidFill>
                <a:latin typeface="Montserrat Light"/>
                <a:cs typeface="Montserrat Light"/>
              </a:defRPr>
            </a:lvl1pPr>
          </a:lstStyle>
          <a:p>
            <a:pPr marL="12700">
              <a:lnSpc>
                <a:spcPct val="100000"/>
              </a:lnSpc>
              <a:spcBef>
                <a:spcPts val="90"/>
              </a:spcBef>
            </a:pPr>
            <a:r>
              <a:rPr spc="10" dirty="0"/>
              <a:t>2021</a:t>
            </a:r>
            <a:r>
              <a:rPr spc="-40" dirty="0"/>
              <a:t> </a:t>
            </a:r>
            <a:r>
              <a:rPr spc="5" dirty="0"/>
              <a:t>Snapshot</a:t>
            </a:r>
            <a:r>
              <a:rPr spc="-55" dirty="0"/>
              <a:t> </a:t>
            </a:r>
            <a:r>
              <a:rPr spc="15" dirty="0"/>
              <a:t>of</a:t>
            </a:r>
            <a:r>
              <a:rPr spc="-25" dirty="0"/>
              <a:t> </a:t>
            </a:r>
            <a:r>
              <a:rPr spc="15" dirty="0"/>
              <a:t>Race</a:t>
            </a:r>
            <a:r>
              <a:rPr spc="-50" dirty="0"/>
              <a:t> </a:t>
            </a:r>
            <a:r>
              <a:rPr spc="20" dirty="0"/>
              <a:t>and</a:t>
            </a:r>
            <a:r>
              <a:rPr spc="-50" dirty="0"/>
              <a:t> </a:t>
            </a:r>
            <a:r>
              <a:rPr spc="10" dirty="0"/>
              <a:t>Home</a:t>
            </a:r>
            <a:r>
              <a:rPr spc="-55" dirty="0"/>
              <a:t> </a:t>
            </a:r>
            <a:r>
              <a:rPr spc="10" dirty="0"/>
              <a:t>Buying</a:t>
            </a:r>
            <a:r>
              <a:rPr spc="-60" dirty="0"/>
              <a:t> </a:t>
            </a:r>
            <a:r>
              <a:rPr spc="10" dirty="0"/>
              <a:t>in</a:t>
            </a:r>
            <a:r>
              <a:rPr spc="-30" dirty="0"/>
              <a:t> </a:t>
            </a:r>
            <a:r>
              <a:rPr spc="5" dirty="0"/>
              <a:t>America</a:t>
            </a: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AB6D157-1B4C-430A-9991-4ADC7BB17945}" type="datetime1">
              <a:rPr lang="en-US" smtClean="0"/>
              <a:t>1/10/2024</a:t>
            </a:fld>
            <a:endParaRPr lang="en-US"/>
          </a:p>
        </p:txBody>
      </p:sp>
      <p:sp>
        <p:nvSpPr>
          <p:cNvPr id="6" name="Holder 6"/>
          <p:cNvSpPr>
            <a:spLocks noGrp="1"/>
          </p:cNvSpPr>
          <p:nvPr>
            <p:ph type="sldNum" sz="quarter" idx="7"/>
          </p:nvPr>
        </p:nvSpPr>
        <p:spPr>
          <a:xfrm>
            <a:off x="11068557" y="6464985"/>
            <a:ext cx="244475" cy="178434"/>
          </a:xfrm>
          <a:prstGeom prst="rect">
            <a:avLst/>
          </a:prstGeom>
        </p:spPr>
        <p:txBody>
          <a:bodyPr wrap="square" lIns="0" tIns="0" rIns="0" bIns="0">
            <a:spAutoFit/>
          </a:bodyPr>
          <a:lstStyle>
            <a:lvl1pPr>
              <a:defRPr sz="1200" b="0" i="0">
                <a:solidFill>
                  <a:srgbClr val="888888"/>
                </a:solidFill>
                <a:latin typeface="Calibri"/>
                <a:cs typeface="Calibri"/>
              </a:defRPr>
            </a:lvl1pPr>
          </a:lstStyle>
          <a:p>
            <a:pPr marL="38100">
              <a:lnSpc>
                <a:spcPts val="1240"/>
              </a:lnSpc>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4.jpg"/><Relationship Id="rId1" Type="http://schemas.openxmlformats.org/officeDocument/2006/relationships/slideLayout" Target="../slideLayouts/slideLayout6.xml"/><Relationship Id="rId4" Type="http://schemas.openxmlformats.org/officeDocument/2006/relationships/chart" Target="../charts/chart4.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mailto:data@realtors.or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20000" r="-3000" b="-79000"/>
          </a:stretch>
        </a:blipFill>
        <a:effectLst/>
      </p:bgPr>
    </p:bg>
    <p:spTree>
      <p:nvGrpSpPr>
        <p:cNvPr id="1" name=""/>
        <p:cNvGrpSpPr/>
        <p:nvPr/>
      </p:nvGrpSpPr>
      <p:grpSpPr>
        <a:xfrm>
          <a:off x="0" y="0"/>
          <a:ext cx="0" cy="0"/>
          <a:chOff x="0" y="0"/>
          <a:chExt cx="0" cy="0"/>
        </a:xfrm>
      </p:grpSpPr>
      <p:sp>
        <p:nvSpPr>
          <p:cNvPr id="2" name="object 2"/>
          <p:cNvSpPr txBox="1">
            <a:spLocks noGrp="1"/>
          </p:cNvSpPr>
          <p:nvPr>
            <p:ph type="ctrTitle"/>
          </p:nvPr>
        </p:nvSpPr>
        <p:spPr>
          <a:xfrm>
            <a:off x="228600" y="20053"/>
            <a:ext cx="11582400" cy="1182375"/>
          </a:xfrm>
          <a:prstGeom prst="rect">
            <a:avLst/>
          </a:prstGeom>
        </p:spPr>
        <p:txBody>
          <a:bodyPr vert="horz" wrap="square" lIns="0" tIns="12700" rIns="0" bIns="0" rtlCol="0">
            <a:spAutoFit/>
          </a:bodyPr>
          <a:lstStyle/>
          <a:p>
            <a:pPr marL="12700">
              <a:lnSpc>
                <a:spcPct val="100000"/>
              </a:lnSpc>
              <a:spcBef>
                <a:spcPts val="100"/>
              </a:spcBef>
            </a:pPr>
            <a:r>
              <a:rPr lang="en-US" sz="4000" dirty="0"/>
              <a:t> </a:t>
            </a:r>
            <a:r>
              <a:rPr dirty="0"/>
              <a:t>202</a:t>
            </a:r>
            <a:r>
              <a:rPr lang="en-US" dirty="0"/>
              <a:t>3</a:t>
            </a:r>
            <a:br>
              <a:rPr lang="en-US" dirty="0"/>
            </a:br>
            <a:r>
              <a:rPr lang="en-US" dirty="0">
                <a:latin typeface="Montserrat SemiBold" panose="00000700000000000000" pitchFamily="2" charset="0"/>
              </a:rPr>
              <a:t>New Jersey</a:t>
            </a:r>
            <a:r>
              <a:rPr lang="en-US" b="1" spc="-5" dirty="0">
                <a:latin typeface="Montserrat SemiBold"/>
                <a:cs typeface="Montserrat SemiBold"/>
              </a:rPr>
              <a:t> Profile of Home Buyers and Sellers</a:t>
            </a:r>
            <a:endParaRPr dirty="0">
              <a:latin typeface="Montserrat SemiBold"/>
              <a:cs typeface="Montserrat SemiBold"/>
            </a:endParaRPr>
          </a:p>
        </p:txBody>
      </p:sp>
      <p:sp>
        <p:nvSpPr>
          <p:cNvPr id="3" name="object 3"/>
          <p:cNvSpPr txBox="1"/>
          <p:nvPr/>
        </p:nvSpPr>
        <p:spPr>
          <a:xfrm>
            <a:off x="228600" y="1732692"/>
            <a:ext cx="3075709" cy="856645"/>
          </a:xfrm>
          <a:prstGeom prst="rect">
            <a:avLst/>
          </a:prstGeom>
        </p:spPr>
        <p:txBody>
          <a:bodyPr vert="horz" wrap="square" lIns="0" tIns="12700" rIns="0" bIns="0" rtlCol="0">
            <a:spAutoFit/>
          </a:bodyPr>
          <a:lstStyle/>
          <a:p>
            <a:pPr marL="12700" marR="5080">
              <a:lnSpc>
                <a:spcPct val="100000"/>
              </a:lnSpc>
              <a:spcBef>
                <a:spcPts val="100"/>
              </a:spcBef>
            </a:pPr>
            <a:r>
              <a:rPr sz="1800" dirty="0">
                <a:latin typeface="Montserrat"/>
                <a:cs typeface="Montserrat"/>
              </a:rPr>
              <a:t>National</a:t>
            </a:r>
            <a:r>
              <a:rPr sz="1800" spc="-30" dirty="0">
                <a:latin typeface="Montserrat"/>
                <a:cs typeface="Montserrat"/>
              </a:rPr>
              <a:t> </a:t>
            </a:r>
            <a:r>
              <a:rPr sz="1800" spc="-5" dirty="0">
                <a:latin typeface="Montserrat"/>
                <a:cs typeface="Montserrat"/>
              </a:rPr>
              <a:t>Association</a:t>
            </a:r>
            <a:r>
              <a:rPr sz="1800" spc="-25" dirty="0">
                <a:latin typeface="Montserrat"/>
                <a:cs typeface="Montserrat"/>
              </a:rPr>
              <a:t> </a:t>
            </a:r>
            <a:r>
              <a:rPr sz="1800" dirty="0">
                <a:latin typeface="Montserrat"/>
                <a:cs typeface="Montserrat"/>
              </a:rPr>
              <a:t>of</a:t>
            </a:r>
            <a:r>
              <a:rPr sz="1800" spc="-10" dirty="0">
                <a:latin typeface="Montserrat"/>
                <a:cs typeface="Montserrat"/>
              </a:rPr>
              <a:t> </a:t>
            </a:r>
            <a:r>
              <a:rPr lang="en-US" spc="-10" dirty="0">
                <a:latin typeface="Montserrat"/>
                <a:cs typeface="Montserrat"/>
              </a:rPr>
              <a:t> </a:t>
            </a:r>
            <a:r>
              <a:rPr sz="1800" spc="-5" dirty="0">
                <a:latin typeface="Montserrat"/>
                <a:cs typeface="Montserrat"/>
              </a:rPr>
              <a:t>REALTORS® </a:t>
            </a:r>
            <a:r>
              <a:rPr sz="1800" spc="-459" dirty="0">
                <a:latin typeface="Montserrat"/>
                <a:cs typeface="Montserrat"/>
              </a:rPr>
              <a:t> </a:t>
            </a:r>
            <a:r>
              <a:rPr lang="en-US" spc="-459" dirty="0">
                <a:latin typeface="Montserrat"/>
                <a:cs typeface="Montserrat"/>
              </a:rPr>
              <a:t> </a:t>
            </a:r>
          </a:p>
          <a:p>
            <a:pPr marL="12700" marR="5080">
              <a:lnSpc>
                <a:spcPct val="100000"/>
              </a:lnSpc>
              <a:spcBef>
                <a:spcPts val="100"/>
              </a:spcBef>
            </a:pPr>
            <a:r>
              <a:rPr sz="1800" spc="-5" dirty="0">
                <a:latin typeface="Montserrat"/>
                <a:cs typeface="Montserrat"/>
              </a:rPr>
              <a:t>Research</a:t>
            </a:r>
            <a:r>
              <a:rPr sz="1800" spc="-20" dirty="0">
                <a:latin typeface="Montserrat"/>
                <a:cs typeface="Montserrat"/>
              </a:rPr>
              <a:t> </a:t>
            </a:r>
            <a:r>
              <a:rPr sz="1800" dirty="0">
                <a:latin typeface="Montserrat"/>
                <a:cs typeface="Montserrat"/>
              </a:rPr>
              <a:t>Group</a:t>
            </a:r>
          </a:p>
        </p:txBody>
      </p:sp>
      <p:sp>
        <p:nvSpPr>
          <p:cNvPr id="7" name="Right Triangle 6">
            <a:extLst>
              <a:ext uri="{FF2B5EF4-FFF2-40B4-BE49-F238E27FC236}">
                <a16:creationId xmlns:a16="http://schemas.microsoft.com/office/drawing/2014/main" id="{52FCA3D2-9F46-4BC6-B1B1-6A2B11B20FA7}"/>
              </a:ext>
            </a:extLst>
          </p:cNvPr>
          <p:cNvSpPr/>
          <p:nvPr/>
        </p:nvSpPr>
        <p:spPr>
          <a:xfrm rot="16200000">
            <a:off x="8763001" y="3428998"/>
            <a:ext cx="3352801" cy="3505202"/>
          </a:xfrm>
          <a:prstGeom prst="rtTriangle">
            <a:avLst/>
          </a:prstGeom>
          <a:solidFill>
            <a:srgbClr val="004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pic>
        <p:nvPicPr>
          <p:cNvPr id="5" name="Picture 4" descr="Text&#10;&#10;Description automatically generated with low confidence">
            <a:extLst>
              <a:ext uri="{FF2B5EF4-FFF2-40B4-BE49-F238E27FC236}">
                <a16:creationId xmlns:a16="http://schemas.microsoft.com/office/drawing/2014/main" id="{440DBDD9-072D-4312-B016-CF1D0CA7C2B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73328" y="5867400"/>
            <a:ext cx="2489175" cy="83591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 name="object 3"/>
          <p:cNvSpPr txBox="1">
            <a:spLocks noGrp="1"/>
          </p:cNvSpPr>
          <p:nvPr>
            <p:ph type="title"/>
          </p:nvPr>
        </p:nvSpPr>
        <p:spPr>
          <a:xfrm>
            <a:off x="76200" y="0"/>
            <a:ext cx="6476999" cy="1498953"/>
          </a:xfrm>
          <a:prstGeom prst="rect">
            <a:avLst/>
          </a:prstGeom>
        </p:spPr>
        <p:txBody>
          <a:bodyPr vert="horz" lIns="91440" tIns="45720" rIns="91440" bIns="45720" rtlCol="0" anchor="b">
            <a:noAutofit/>
          </a:bodyPr>
          <a:lstStyle/>
          <a:p>
            <a:pPr marL="12700" marR="5080" algn="l" rtl="0">
              <a:lnSpc>
                <a:spcPct val="90000"/>
              </a:lnSpc>
              <a:spcBef>
                <a:spcPct val="0"/>
              </a:spcBef>
            </a:pPr>
            <a:r>
              <a:rPr lang="en-US" kern="1200" dirty="0">
                <a:latin typeface="Montserrat" panose="00000500000000000000" pitchFamily="2" charset="0"/>
                <a:cs typeface="+mj-cs"/>
              </a:rPr>
              <a:t>Characteristics of Home Buyers</a:t>
            </a:r>
          </a:p>
        </p:txBody>
      </p:sp>
      <p:sp>
        <p:nvSpPr>
          <p:cNvPr id="4" name="Slide Number Placeholder 3">
            <a:extLst>
              <a:ext uri="{FF2B5EF4-FFF2-40B4-BE49-F238E27FC236}">
                <a16:creationId xmlns:a16="http://schemas.microsoft.com/office/drawing/2014/main" id="{93808590-E75F-45DC-97FF-11D82CEB7F2B}"/>
              </a:ext>
            </a:extLst>
          </p:cNvPr>
          <p:cNvSpPr>
            <a:spLocks noGrp="1"/>
          </p:cNvSpPr>
          <p:nvPr>
            <p:ph type="sldNum" sz="quarter" idx="7"/>
          </p:nvPr>
        </p:nvSpPr>
        <p:spPr/>
        <p:txBody>
          <a:bodyPr/>
          <a:lstStyle/>
          <a:p>
            <a:pPr marL="38100" marR="0" lvl="0" indent="0" algn="l" defTabSz="914400" rtl="0" eaLnBrk="1" fontAlgn="auto" latinLnBrk="0" hangingPunct="1">
              <a:lnSpc>
                <a:spcPts val="1240"/>
              </a:lnSpc>
              <a:spcBef>
                <a:spcPts val="0"/>
              </a:spcBef>
              <a:spcAft>
                <a:spcPts val="0"/>
              </a:spcAft>
              <a:buClrTx/>
              <a:buSzTx/>
              <a:buFontTx/>
              <a:buNone/>
              <a:tabLst/>
              <a:defRPr/>
            </a:pPr>
            <a:fld id="{81D60167-4931-47E6-BA6A-407CBD079E47}" type="slidenum">
              <a:rPr kumimoji="0" lang="en-US" sz="1200" b="0" i="0" u="none" strike="noStrike" kern="1200" cap="none" spc="0" normalizeH="0" baseline="0" noProof="0" smtClean="0">
                <a:ln>
                  <a:noFill/>
                </a:ln>
                <a:solidFill>
                  <a:srgbClr val="888888"/>
                </a:solidFill>
                <a:effectLst/>
                <a:uLnTx/>
                <a:uFillTx/>
                <a:latin typeface="Calibri"/>
                <a:ea typeface="+mn-ea"/>
                <a:cs typeface="Calibri"/>
              </a:rPr>
              <a:pPr marL="38100" marR="0" lvl="0" indent="0" algn="l" defTabSz="914400" rtl="0" eaLnBrk="1" fontAlgn="auto" latinLnBrk="0" hangingPunct="1">
                <a:lnSpc>
                  <a:spcPts val="124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888888"/>
              </a:solidFill>
              <a:effectLst/>
              <a:uLnTx/>
              <a:uFillTx/>
              <a:latin typeface="Calibri"/>
              <a:ea typeface="+mn-ea"/>
              <a:cs typeface="Calibri"/>
            </a:endParaRPr>
          </a:p>
        </p:txBody>
      </p:sp>
    </p:spTree>
    <p:extLst>
      <p:ext uri="{BB962C8B-B14F-4D97-AF65-F5344CB8AC3E}">
        <p14:creationId xmlns:p14="http://schemas.microsoft.com/office/powerpoint/2010/main" val="26587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1">
            <a:extLst>
              <a:ext uri="{FF2B5EF4-FFF2-40B4-BE49-F238E27FC236}">
                <a16:creationId xmlns:a16="http://schemas.microsoft.com/office/drawing/2014/main" id="{9762637A-0C09-4BEA-A945-54813CA53960}"/>
              </a:ext>
            </a:extLst>
          </p:cNvPr>
          <p:cNvSpPr txBox="1">
            <a:spLocks/>
          </p:cNvSpPr>
          <p:nvPr/>
        </p:nvSpPr>
        <p:spPr>
          <a:xfrm>
            <a:off x="828194" y="284887"/>
            <a:ext cx="9893808" cy="93431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100" b="1" dirty="0">
                <a:latin typeface="Montserrat" panose="00000500000000000000" pitchFamily="2" charset="0"/>
              </a:rPr>
              <a:t>Age of Home Buyers</a:t>
            </a:r>
            <a:endParaRPr lang="en-US" sz="1400" b="1" dirty="0">
              <a:latin typeface="Montserrat" panose="00000500000000000000" pitchFamily="2" charset="0"/>
            </a:endParaRPr>
          </a:p>
        </p:txBody>
      </p:sp>
      <p:sp>
        <p:nvSpPr>
          <p:cNvPr id="4" name="Slide Number Placeholder 3">
            <a:extLst>
              <a:ext uri="{FF2B5EF4-FFF2-40B4-BE49-F238E27FC236}">
                <a16:creationId xmlns:a16="http://schemas.microsoft.com/office/drawing/2014/main" id="{16ED27B0-C817-43CB-99FB-B35558623624}"/>
              </a:ext>
            </a:extLst>
          </p:cNvPr>
          <p:cNvSpPr>
            <a:spLocks noGrp="1"/>
          </p:cNvSpPr>
          <p:nvPr>
            <p:ph type="sldNum" sz="quarter" idx="12"/>
          </p:nvPr>
        </p:nvSpPr>
        <p:spPr/>
        <p:txBody>
          <a:bodyPr/>
          <a:lstStyle/>
          <a:p>
            <a:fld id="{5B03D32D-F1BC-4E9C-97E1-36CFF5B22341}" type="slidenum">
              <a:rPr lang="en-US" smtClean="0"/>
              <a:t>11</a:t>
            </a:fld>
            <a:endParaRPr lang="en-US"/>
          </a:p>
        </p:txBody>
      </p:sp>
      <p:pic>
        <p:nvPicPr>
          <p:cNvPr id="8" name="Picture 7" descr="Text&#10;&#10;Description automatically generated with low confidence">
            <a:extLst>
              <a:ext uri="{FF2B5EF4-FFF2-40B4-BE49-F238E27FC236}">
                <a16:creationId xmlns:a16="http://schemas.microsoft.com/office/drawing/2014/main" id="{4050AE39-9492-4750-A3F2-5414E4BDB8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3600" y="6394424"/>
            <a:ext cx="1143000" cy="317500"/>
          </a:xfrm>
          <a:prstGeom prst="rect">
            <a:avLst/>
          </a:prstGeom>
        </p:spPr>
      </p:pic>
      <p:sp>
        <p:nvSpPr>
          <p:cNvPr id="11" name="TextBox 10">
            <a:extLst>
              <a:ext uri="{FF2B5EF4-FFF2-40B4-BE49-F238E27FC236}">
                <a16:creationId xmlns:a16="http://schemas.microsoft.com/office/drawing/2014/main" id="{6D8A14A8-F6D6-4509-A4DE-586BC206F7A7}"/>
              </a:ext>
            </a:extLst>
          </p:cNvPr>
          <p:cNvSpPr txBox="1"/>
          <p:nvPr/>
        </p:nvSpPr>
        <p:spPr>
          <a:xfrm>
            <a:off x="228600" y="6373739"/>
            <a:ext cx="4112288" cy="523220"/>
          </a:xfrm>
          <a:prstGeom prst="rect">
            <a:avLst/>
          </a:prstGeom>
          <a:noFill/>
        </p:spPr>
        <p:txBody>
          <a:bodyPr wrap="square" rtlCol="0">
            <a:spAutoFit/>
          </a:bodyPr>
          <a:lstStyle/>
          <a:p>
            <a:r>
              <a:rPr lang="en-US" sz="1400" i="1" dirty="0">
                <a:latin typeface="Montserrat" panose="00000500000000000000" pitchFamily="2" charset="0"/>
              </a:rPr>
              <a:t>2023 New Jersey Profile of Home Buyers and Sellers</a:t>
            </a:r>
          </a:p>
        </p:txBody>
      </p:sp>
      <p:graphicFrame>
        <p:nvGraphicFramePr>
          <p:cNvPr id="6" name="Chart 5">
            <a:extLst>
              <a:ext uri="{FF2B5EF4-FFF2-40B4-BE49-F238E27FC236}">
                <a16:creationId xmlns:a16="http://schemas.microsoft.com/office/drawing/2014/main" id="{6EEA55A9-EA88-4E08-9EA6-33B51BBE3454}"/>
              </a:ext>
            </a:extLst>
          </p:cNvPr>
          <p:cNvGraphicFramePr/>
          <p:nvPr>
            <p:extLst>
              <p:ext uri="{D42A27DB-BD31-4B8C-83A1-F6EECF244321}">
                <p14:modId xmlns:p14="http://schemas.microsoft.com/office/powerpoint/2010/main" val="4147376806"/>
              </p:ext>
            </p:extLst>
          </p:nvPr>
        </p:nvGraphicFramePr>
        <p:xfrm>
          <a:off x="586741" y="1053534"/>
          <a:ext cx="11353799" cy="4890066"/>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30B5E304-38A6-4276-A82E-B75A409BDCD9}"/>
              </a:ext>
            </a:extLst>
          </p:cNvPr>
          <p:cNvSpPr txBox="1"/>
          <p:nvPr/>
        </p:nvSpPr>
        <p:spPr>
          <a:xfrm>
            <a:off x="586741" y="5342801"/>
            <a:ext cx="3528060" cy="923330"/>
          </a:xfrm>
          <a:prstGeom prst="rect">
            <a:avLst/>
          </a:prstGeom>
          <a:noFill/>
        </p:spPr>
        <p:txBody>
          <a:bodyPr wrap="square" rtlCol="0">
            <a:spAutoFit/>
          </a:bodyPr>
          <a:lstStyle/>
          <a:p>
            <a:r>
              <a:rPr lang="en-US" b="1" dirty="0">
                <a:latin typeface="Montserrat" panose="00000500000000000000" pitchFamily="2" charset="0"/>
              </a:rPr>
              <a:t>Median Age:</a:t>
            </a:r>
          </a:p>
          <a:p>
            <a:r>
              <a:rPr lang="en-US" dirty="0">
                <a:latin typeface="Montserrat" panose="00000500000000000000" pitchFamily="2" charset="0"/>
              </a:rPr>
              <a:t>All Buyers: 53 years old</a:t>
            </a:r>
          </a:p>
          <a:p>
            <a:r>
              <a:rPr lang="en-US" dirty="0">
                <a:latin typeface="Montserrat" panose="00000500000000000000" pitchFamily="2" charset="0"/>
              </a:rPr>
              <a:t>New Jersey: 46 years old</a:t>
            </a:r>
          </a:p>
        </p:txBody>
      </p:sp>
      <p:sp>
        <p:nvSpPr>
          <p:cNvPr id="5" name="Rectangle 4">
            <a:extLst>
              <a:ext uri="{FF2B5EF4-FFF2-40B4-BE49-F238E27FC236}">
                <a16:creationId xmlns:a16="http://schemas.microsoft.com/office/drawing/2014/main" id="{CD316985-D63B-B341-79C8-2956680FE9AB}"/>
              </a:ext>
            </a:extLst>
          </p:cNvPr>
          <p:cNvSpPr/>
          <p:nvPr/>
        </p:nvSpPr>
        <p:spPr>
          <a:xfrm>
            <a:off x="3733800" y="6020170"/>
            <a:ext cx="1814920" cy="276999"/>
          </a:xfrm>
          <a:prstGeom prst="rect">
            <a:avLst/>
          </a:prstGeom>
        </p:spPr>
        <p:txBody>
          <a:bodyPr wrap="none">
            <a:spAutoFit/>
          </a:bodyPr>
          <a:lstStyle/>
          <a:p>
            <a:r>
              <a:rPr lang="en-US" sz="1200" i="1" dirty="0">
                <a:latin typeface="Montserrat" panose="00000500000000000000" pitchFamily="2" charset="0"/>
              </a:rPr>
              <a:t>* Less than 1 percent </a:t>
            </a:r>
          </a:p>
        </p:txBody>
      </p:sp>
    </p:spTree>
    <p:extLst>
      <p:ext uri="{BB962C8B-B14F-4D97-AF65-F5344CB8AC3E}">
        <p14:creationId xmlns:p14="http://schemas.microsoft.com/office/powerpoint/2010/main" val="3975806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1">
            <a:extLst>
              <a:ext uri="{FF2B5EF4-FFF2-40B4-BE49-F238E27FC236}">
                <a16:creationId xmlns:a16="http://schemas.microsoft.com/office/drawing/2014/main" id="{9762637A-0C09-4BEA-A945-54813CA53960}"/>
              </a:ext>
            </a:extLst>
          </p:cNvPr>
          <p:cNvSpPr txBox="1">
            <a:spLocks/>
          </p:cNvSpPr>
          <p:nvPr/>
        </p:nvSpPr>
        <p:spPr>
          <a:xfrm>
            <a:off x="785258" y="499838"/>
            <a:ext cx="9893808" cy="93431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100" b="1" dirty="0">
                <a:latin typeface="Montserrat" panose="00000500000000000000" pitchFamily="2" charset="0"/>
              </a:rPr>
              <a:t>Household Income of Home Buyers, 2022</a:t>
            </a:r>
            <a:endParaRPr lang="en-US" sz="1400" b="1" dirty="0">
              <a:latin typeface="Montserrat" panose="00000500000000000000" pitchFamily="2" charset="0"/>
            </a:endParaRPr>
          </a:p>
        </p:txBody>
      </p:sp>
      <p:sp>
        <p:nvSpPr>
          <p:cNvPr id="4" name="Slide Number Placeholder 3">
            <a:extLst>
              <a:ext uri="{FF2B5EF4-FFF2-40B4-BE49-F238E27FC236}">
                <a16:creationId xmlns:a16="http://schemas.microsoft.com/office/drawing/2014/main" id="{16ED27B0-C817-43CB-99FB-B35558623624}"/>
              </a:ext>
            </a:extLst>
          </p:cNvPr>
          <p:cNvSpPr>
            <a:spLocks noGrp="1"/>
          </p:cNvSpPr>
          <p:nvPr>
            <p:ph type="sldNum" sz="quarter" idx="12"/>
          </p:nvPr>
        </p:nvSpPr>
        <p:spPr/>
        <p:txBody>
          <a:bodyPr/>
          <a:lstStyle/>
          <a:p>
            <a:fld id="{5B03D32D-F1BC-4E9C-97E1-36CFF5B22341}" type="slidenum">
              <a:rPr lang="en-US" smtClean="0"/>
              <a:t>12</a:t>
            </a:fld>
            <a:endParaRPr lang="en-US"/>
          </a:p>
        </p:txBody>
      </p:sp>
      <p:pic>
        <p:nvPicPr>
          <p:cNvPr id="8" name="Picture 7" descr="Text&#10;&#10;Description automatically generated with low confidence">
            <a:extLst>
              <a:ext uri="{FF2B5EF4-FFF2-40B4-BE49-F238E27FC236}">
                <a16:creationId xmlns:a16="http://schemas.microsoft.com/office/drawing/2014/main" id="{4050AE39-9492-4750-A3F2-5414E4BDB8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3600" y="6394424"/>
            <a:ext cx="1143000" cy="317500"/>
          </a:xfrm>
          <a:prstGeom prst="rect">
            <a:avLst/>
          </a:prstGeom>
        </p:spPr>
      </p:pic>
      <p:sp>
        <p:nvSpPr>
          <p:cNvPr id="11" name="TextBox 10">
            <a:extLst>
              <a:ext uri="{FF2B5EF4-FFF2-40B4-BE49-F238E27FC236}">
                <a16:creationId xmlns:a16="http://schemas.microsoft.com/office/drawing/2014/main" id="{6D8A14A8-F6D6-4509-A4DE-586BC206F7A7}"/>
              </a:ext>
            </a:extLst>
          </p:cNvPr>
          <p:cNvSpPr txBox="1"/>
          <p:nvPr/>
        </p:nvSpPr>
        <p:spPr>
          <a:xfrm>
            <a:off x="228600" y="6245397"/>
            <a:ext cx="3959888" cy="523220"/>
          </a:xfrm>
          <a:prstGeom prst="rect">
            <a:avLst/>
          </a:prstGeom>
          <a:noFill/>
        </p:spPr>
        <p:txBody>
          <a:bodyPr wrap="square" rtlCol="0">
            <a:spAutoFit/>
          </a:bodyPr>
          <a:lstStyle/>
          <a:p>
            <a:r>
              <a:rPr lang="en-US" sz="1400" i="1" dirty="0">
                <a:latin typeface="Montserrat" panose="00000500000000000000" pitchFamily="2" charset="0"/>
              </a:rPr>
              <a:t>2023 New Jersey Profile of Home Buyers and Sellers</a:t>
            </a:r>
          </a:p>
        </p:txBody>
      </p:sp>
      <p:graphicFrame>
        <p:nvGraphicFramePr>
          <p:cNvPr id="9" name="Table 8">
            <a:extLst>
              <a:ext uri="{FF2B5EF4-FFF2-40B4-BE49-F238E27FC236}">
                <a16:creationId xmlns:a16="http://schemas.microsoft.com/office/drawing/2014/main" id="{FDE46DDD-8691-491D-948B-A632B451EE88}"/>
              </a:ext>
            </a:extLst>
          </p:cNvPr>
          <p:cNvGraphicFramePr>
            <a:graphicFrameLocks noGrp="1"/>
          </p:cNvGraphicFramePr>
          <p:nvPr>
            <p:extLst>
              <p:ext uri="{D42A27DB-BD31-4B8C-83A1-F6EECF244321}">
                <p14:modId xmlns:p14="http://schemas.microsoft.com/office/powerpoint/2010/main" val="3588464932"/>
              </p:ext>
            </p:extLst>
          </p:nvPr>
        </p:nvGraphicFramePr>
        <p:xfrm>
          <a:off x="975819" y="1143000"/>
          <a:ext cx="10240362" cy="4947208"/>
        </p:xfrm>
        <a:graphic>
          <a:graphicData uri="http://schemas.openxmlformats.org/drawingml/2006/table">
            <a:tbl>
              <a:tblPr bandRow="1"/>
              <a:tblGrid>
                <a:gridCol w="6613567">
                  <a:extLst>
                    <a:ext uri="{9D8B030D-6E8A-4147-A177-3AD203B41FA5}">
                      <a16:colId xmlns:a16="http://schemas.microsoft.com/office/drawing/2014/main" val="4105456806"/>
                    </a:ext>
                  </a:extLst>
                </a:gridCol>
                <a:gridCol w="1749393">
                  <a:extLst>
                    <a:ext uri="{9D8B030D-6E8A-4147-A177-3AD203B41FA5}">
                      <a16:colId xmlns:a16="http://schemas.microsoft.com/office/drawing/2014/main" val="1478223839"/>
                    </a:ext>
                  </a:extLst>
                </a:gridCol>
                <a:gridCol w="1877402">
                  <a:extLst>
                    <a:ext uri="{9D8B030D-6E8A-4147-A177-3AD203B41FA5}">
                      <a16:colId xmlns:a16="http://schemas.microsoft.com/office/drawing/2014/main" val="3413323738"/>
                    </a:ext>
                  </a:extLst>
                </a:gridCol>
              </a:tblGrid>
              <a:tr h="611534">
                <a:tc>
                  <a:txBody>
                    <a:bodyPr/>
                    <a:lstStyle/>
                    <a:p>
                      <a:pPr algn="l" fontAlgn="b"/>
                      <a:endParaRPr lang="en-US" sz="2000" b="0" i="0" u="none" strike="noStrike" dirty="0">
                        <a:effectLst/>
                        <a:latin typeface="Montserrat" panose="00000500000000000000" pitchFamily="2" charset="0"/>
                      </a:endParaRPr>
                    </a:p>
                  </a:txBody>
                  <a:tcPr marL="6165" marR="6165" marT="616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chemeClr val="bg1"/>
                          </a:solidFill>
                          <a:effectLst/>
                          <a:latin typeface="Montserrat" panose="00000500000000000000" pitchFamily="2" charset="0"/>
                        </a:rPr>
                        <a:t>New Jersey</a:t>
                      </a:r>
                    </a:p>
                  </a:txBody>
                  <a:tcPr marL="6165" marR="6165" marT="6165"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4282"/>
                    </a:solidFill>
                  </a:tcPr>
                </a:tc>
                <a:tc>
                  <a:txBody>
                    <a:bodyPr/>
                    <a:lstStyle/>
                    <a:p>
                      <a:pPr algn="ctr" fontAlgn="b"/>
                      <a:r>
                        <a:rPr lang="en-US" sz="1800" b="1" i="0" u="none" strike="noStrike" dirty="0">
                          <a:solidFill>
                            <a:schemeClr val="bg1"/>
                          </a:solidFill>
                          <a:effectLst/>
                          <a:latin typeface="Montserrat" panose="00000500000000000000" pitchFamily="2" charset="0"/>
                        </a:rPr>
                        <a:t>All Buyers</a:t>
                      </a:r>
                    </a:p>
                  </a:txBody>
                  <a:tcPr marL="6165" marR="6165" marT="6165"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4282"/>
                    </a:solidFill>
                  </a:tcPr>
                </a:tc>
                <a:extLst>
                  <a:ext uri="{0D108BD9-81ED-4DB2-BD59-A6C34878D82A}">
                    <a16:rowId xmlns:a16="http://schemas.microsoft.com/office/drawing/2014/main" val="3049943049"/>
                  </a:ext>
                </a:extLst>
              </a:tr>
              <a:tr h="455266">
                <a:tc>
                  <a:txBody>
                    <a:bodyPr/>
                    <a:lstStyle/>
                    <a:p>
                      <a:pPr algn="l" fontAlgn="ctr"/>
                      <a:endParaRPr lang="en-US" sz="1800" b="1" i="0" u="none" strike="noStrike" dirty="0">
                        <a:solidFill>
                          <a:schemeClr val="bg1"/>
                        </a:solidFill>
                        <a:effectLst/>
                        <a:latin typeface="Montserrat" panose="00000500000000000000" pitchFamily="2" charset="0"/>
                      </a:endParaRPr>
                    </a:p>
                  </a:txBody>
                  <a:tcPr marL="6165" marR="6165" marT="6165" marB="0" anchor="ctr">
                    <a:lnL>
                      <a:noFill/>
                    </a:lnL>
                    <a:lnR>
                      <a:noFill/>
                    </a:lnR>
                    <a:lnT w="635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rgbClr val="004282"/>
                    </a:solidFill>
                  </a:tcPr>
                </a:tc>
                <a:tc>
                  <a:txBody>
                    <a:bodyPr/>
                    <a:lstStyle/>
                    <a:p>
                      <a:pPr algn="r" fontAlgn="b"/>
                      <a:r>
                        <a:rPr lang="en-US" sz="2000" b="0" i="0" u="none" strike="noStrike" dirty="0">
                          <a:effectLst/>
                          <a:latin typeface="Montserrat" panose="00000500000000000000" pitchFamily="2" charset="0"/>
                        </a:rPr>
                        <a:t> </a:t>
                      </a:r>
                    </a:p>
                  </a:txBody>
                  <a:tcPr marL="6165" marR="6165" marT="6165" marB="0" anchor="b">
                    <a:lnL>
                      <a:noFill/>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4282"/>
                    </a:solidFill>
                  </a:tcPr>
                </a:tc>
                <a:tc>
                  <a:txBody>
                    <a:bodyPr/>
                    <a:lstStyle/>
                    <a:p>
                      <a:pPr algn="r" fontAlgn="b"/>
                      <a:r>
                        <a:rPr lang="en-US" sz="2000" b="0" i="0" u="none" strike="noStrike" dirty="0">
                          <a:effectLst/>
                          <a:latin typeface="Montserrat" panose="00000500000000000000" pitchFamily="2" charset="0"/>
                        </a:rPr>
                        <a:t> </a:t>
                      </a:r>
                    </a:p>
                  </a:txBody>
                  <a:tcPr marL="6165" marR="6165" marT="6165" marB="0" anchor="b">
                    <a:lnL>
                      <a:noFill/>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4282"/>
                    </a:solidFill>
                  </a:tcPr>
                </a:tc>
                <a:extLst>
                  <a:ext uri="{0D108BD9-81ED-4DB2-BD59-A6C34878D82A}">
                    <a16:rowId xmlns:a16="http://schemas.microsoft.com/office/drawing/2014/main" val="3167959339"/>
                  </a:ext>
                </a:extLst>
              </a:tr>
              <a:tr h="277172">
                <a:tc>
                  <a:txBody>
                    <a:bodyPr/>
                    <a:lstStyle/>
                    <a:p>
                      <a:pPr algn="l" fontAlgn="b"/>
                      <a:r>
                        <a:rPr lang="en-US" sz="1600" b="0" i="0" u="none" strike="noStrike" dirty="0">
                          <a:effectLst/>
                          <a:latin typeface="Montserrat" panose="00000500000000000000" pitchFamily="2" charset="0"/>
                        </a:rPr>
                        <a:t>Less than $25,000</a:t>
                      </a:r>
                    </a:p>
                  </a:txBody>
                  <a:tcPr marL="7620" marR="7620" marT="7620" marB="0" anchor="b">
                    <a:lnL>
                      <a:noFill/>
                    </a:lnL>
                    <a:lnR>
                      <a:noFill/>
                    </a:lnR>
                    <a:lnT w="12700" cap="flat" cmpd="sng" algn="ctr">
                      <a:noFill/>
                      <a:prstDash val="solid"/>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latin typeface="Montserrat" panose="00000500000000000000" pitchFamily="2" charset="0"/>
                        </a:rPr>
                        <a:t>1%</a:t>
                      </a:r>
                    </a:p>
                  </a:txBody>
                  <a:tcPr marL="6165" marR="6165" marT="6165" marB="0" anchor="b">
                    <a:lnL>
                      <a:noFill/>
                    </a:lnL>
                    <a:lnR>
                      <a:noFill/>
                    </a:lnR>
                    <a:lnT w="12700" cap="flat" cmpd="sng" algn="ctr">
                      <a:noFill/>
                      <a:prstDash val="solid"/>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a:effectLst/>
                          <a:latin typeface="Montserrat" panose="00000500000000000000" pitchFamily="2" charset="0"/>
                        </a:rPr>
                        <a:t>2%</a:t>
                      </a:r>
                    </a:p>
                  </a:txBody>
                  <a:tcPr marL="7620" marR="7620" marT="7620" marB="0" anchor="b">
                    <a:lnL>
                      <a:noFill/>
                    </a:lnL>
                    <a:lnR>
                      <a:noFill/>
                    </a:lnR>
                    <a:lnT w="12700" cap="flat" cmpd="sng" algn="ctr">
                      <a:noFill/>
                      <a:prstDash val="solid"/>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9385104"/>
                  </a:ext>
                </a:extLst>
              </a:tr>
              <a:tr h="277172">
                <a:tc>
                  <a:txBody>
                    <a:bodyPr/>
                    <a:lstStyle/>
                    <a:p>
                      <a:pPr algn="l" fontAlgn="b"/>
                      <a:r>
                        <a:rPr lang="en-US" sz="1600" b="0" i="0" u="none" strike="noStrike" dirty="0">
                          <a:effectLst/>
                          <a:latin typeface="Montserrat" panose="00000500000000000000" pitchFamily="2" charset="0"/>
                        </a:rPr>
                        <a:t>$25,000 to $34,999</a:t>
                      </a:r>
                    </a:p>
                  </a:txBody>
                  <a:tcPr marL="7620" marR="7620" marT="762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600" dirty="0">
                          <a:latin typeface="Montserrat" panose="00000500000000000000" pitchFamily="2" charset="0"/>
                        </a:rPr>
                        <a:t>2%</a:t>
                      </a:r>
                    </a:p>
                  </a:txBody>
                  <a:tcPr marL="6165" marR="6165" marT="6165"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600" b="0" i="0" u="none" strike="noStrike" dirty="0">
                          <a:effectLst/>
                          <a:latin typeface="Montserrat" panose="00000500000000000000" pitchFamily="2" charset="0"/>
                        </a:rPr>
                        <a:t>3%</a:t>
                      </a:r>
                    </a:p>
                  </a:txBody>
                  <a:tcPr marL="7620" marR="7620" marT="762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713906252"/>
                  </a:ext>
                </a:extLst>
              </a:tr>
              <a:tr h="277172">
                <a:tc>
                  <a:txBody>
                    <a:bodyPr/>
                    <a:lstStyle/>
                    <a:p>
                      <a:pPr algn="l" fontAlgn="b"/>
                      <a:r>
                        <a:rPr lang="en-US" sz="1600" b="0" i="0" u="none" strike="noStrike" dirty="0">
                          <a:effectLst/>
                          <a:latin typeface="Montserrat" panose="00000500000000000000" pitchFamily="2" charset="0"/>
                        </a:rPr>
                        <a:t>$35,000 to $44,999</a:t>
                      </a:r>
                    </a:p>
                  </a:txBody>
                  <a:tcPr marL="7620" marR="7620" marT="762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latin typeface="Montserrat" panose="00000500000000000000" pitchFamily="2" charset="0"/>
                        </a:rPr>
                        <a:t>2%</a:t>
                      </a:r>
                    </a:p>
                  </a:txBody>
                  <a:tcPr marL="6165" marR="6165" marT="6165"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a:effectLst/>
                          <a:latin typeface="Montserrat" panose="00000500000000000000" pitchFamily="2" charset="0"/>
                        </a:rPr>
                        <a:t>4%</a:t>
                      </a:r>
                    </a:p>
                  </a:txBody>
                  <a:tcPr marL="7620" marR="7620" marT="762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1325058"/>
                  </a:ext>
                </a:extLst>
              </a:tr>
              <a:tr h="277172">
                <a:tc>
                  <a:txBody>
                    <a:bodyPr/>
                    <a:lstStyle/>
                    <a:p>
                      <a:pPr algn="l" fontAlgn="b"/>
                      <a:r>
                        <a:rPr lang="en-US" sz="1600" b="0" i="0" u="none" strike="noStrike" dirty="0">
                          <a:effectLst/>
                          <a:latin typeface="Montserrat" panose="00000500000000000000" pitchFamily="2" charset="0"/>
                        </a:rPr>
                        <a:t>$45,000 to $54,999</a:t>
                      </a:r>
                    </a:p>
                  </a:txBody>
                  <a:tcPr marL="7620" marR="7620" marT="762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600" dirty="0">
                          <a:latin typeface="Montserrat" panose="00000500000000000000" pitchFamily="2" charset="0"/>
                        </a:rPr>
                        <a:t>4%</a:t>
                      </a:r>
                    </a:p>
                  </a:txBody>
                  <a:tcPr marL="6165" marR="6165" marT="6165"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600" b="0" i="0" u="none" strike="noStrike" dirty="0">
                          <a:effectLst/>
                          <a:latin typeface="Montserrat" panose="00000500000000000000" pitchFamily="2" charset="0"/>
                        </a:rPr>
                        <a:t>7%</a:t>
                      </a:r>
                    </a:p>
                  </a:txBody>
                  <a:tcPr marL="7620" marR="7620" marT="762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38403173"/>
                  </a:ext>
                </a:extLst>
              </a:tr>
              <a:tr h="277172">
                <a:tc>
                  <a:txBody>
                    <a:bodyPr/>
                    <a:lstStyle/>
                    <a:p>
                      <a:pPr algn="l" fontAlgn="b"/>
                      <a:r>
                        <a:rPr lang="en-US" sz="1600" b="0" i="0" u="none" strike="noStrike" dirty="0">
                          <a:effectLst/>
                          <a:latin typeface="Montserrat" panose="00000500000000000000" pitchFamily="2" charset="0"/>
                        </a:rPr>
                        <a:t>$55,000 to $64,999</a:t>
                      </a:r>
                    </a:p>
                  </a:txBody>
                  <a:tcPr marL="7620" marR="7620" marT="762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latin typeface="Montserrat" panose="00000500000000000000" pitchFamily="2" charset="0"/>
                        </a:rPr>
                        <a:t>3%</a:t>
                      </a:r>
                    </a:p>
                  </a:txBody>
                  <a:tcPr marL="6165" marR="6165" marT="6165"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a:effectLst/>
                          <a:latin typeface="Montserrat" panose="00000500000000000000" pitchFamily="2" charset="0"/>
                        </a:rPr>
                        <a:t>6%</a:t>
                      </a:r>
                    </a:p>
                  </a:txBody>
                  <a:tcPr marL="7620" marR="7620" marT="762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0883383"/>
                  </a:ext>
                </a:extLst>
              </a:tr>
              <a:tr h="277172">
                <a:tc>
                  <a:txBody>
                    <a:bodyPr/>
                    <a:lstStyle/>
                    <a:p>
                      <a:pPr algn="l" fontAlgn="b"/>
                      <a:r>
                        <a:rPr lang="en-US" sz="1600" b="0" i="0" u="none" strike="noStrike" dirty="0">
                          <a:effectLst/>
                          <a:latin typeface="Montserrat" panose="00000500000000000000" pitchFamily="2" charset="0"/>
                        </a:rPr>
                        <a:t>$65,000 to $74,999</a:t>
                      </a:r>
                    </a:p>
                  </a:txBody>
                  <a:tcPr marL="7620" marR="7620" marT="762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600" dirty="0">
                          <a:latin typeface="Montserrat" panose="00000500000000000000" pitchFamily="2" charset="0"/>
                        </a:rPr>
                        <a:t>4%</a:t>
                      </a:r>
                    </a:p>
                  </a:txBody>
                  <a:tcPr marL="6165" marR="6165" marT="6165"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600" b="0" i="0" u="none" strike="noStrike" dirty="0">
                          <a:effectLst/>
                          <a:latin typeface="Montserrat" panose="00000500000000000000" pitchFamily="2" charset="0"/>
                        </a:rPr>
                        <a:t>6%</a:t>
                      </a:r>
                    </a:p>
                  </a:txBody>
                  <a:tcPr marL="7620" marR="7620" marT="762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34020157"/>
                  </a:ext>
                </a:extLst>
              </a:tr>
              <a:tr h="277172">
                <a:tc>
                  <a:txBody>
                    <a:bodyPr/>
                    <a:lstStyle/>
                    <a:p>
                      <a:pPr algn="l" fontAlgn="b"/>
                      <a:r>
                        <a:rPr lang="en-US" sz="1600" b="0" i="0" u="none" strike="noStrike" dirty="0">
                          <a:effectLst/>
                          <a:latin typeface="Montserrat" panose="00000500000000000000" pitchFamily="2" charset="0"/>
                        </a:rPr>
                        <a:t>$75,000 to $84,999</a:t>
                      </a:r>
                    </a:p>
                  </a:txBody>
                  <a:tcPr marL="7620" marR="7620" marT="762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latin typeface="Montserrat" panose="00000500000000000000" pitchFamily="2" charset="0"/>
                        </a:rPr>
                        <a:t>8%</a:t>
                      </a:r>
                    </a:p>
                  </a:txBody>
                  <a:tcPr marL="6165" marR="6165" marT="6165"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a:effectLst/>
                          <a:latin typeface="Montserrat" panose="00000500000000000000" pitchFamily="2" charset="0"/>
                        </a:rPr>
                        <a:t>7%</a:t>
                      </a:r>
                    </a:p>
                  </a:txBody>
                  <a:tcPr marL="7620" marR="7620" marT="762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7503819"/>
                  </a:ext>
                </a:extLst>
              </a:tr>
              <a:tr h="277172">
                <a:tc>
                  <a:txBody>
                    <a:bodyPr/>
                    <a:lstStyle/>
                    <a:p>
                      <a:pPr algn="l" fontAlgn="b"/>
                      <a:r>
                        <a:rPr lang="en-US" sz="1600" b="0" i="0" u="none" strike="noStrike" dirty="0">
                          <a:effectLst/>
                          <a:latin typeface="Montserrat" panose="00000500000000000000" pitchFamily="2" charset="0"/>
                        </a:rPr>
                        <a:t>$85,000 to $99,999</a:t>
                      </a:r>
                    </a:p>
                  </a:txBody>
                  <a:tcPr marL="7620" marR="7620" marT="762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600" dirty="0">
                          <a:latin typeface="Montserrat" panose="00000500000000000000" pitchFamily="2" charset="0"/>
                        </a:rPr>
                        <a:t>6%</a:t>
                      </a:r>
                    </a:p>
                  </a:txBody>
                  <a:tcPr marL="6165" marR="6165" marT="6165"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600" b="0" i="0" u="none" strike="noStrike" dirty="0">
                          <a:effectLst/>
                          <a:latin typeface="Montserrat" panose="00000500000000000000" pitchFamily="2" charset="0"/>
                        </a:rPr>
                        <a:t>9%</a:t>
                      </a:r>
                    </a:p>
                  </a:txBody>
                  <a:tcPr marL="7620" marR="7620" marT="762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892873087"/>
                  </a:ext>
                </a:extLst>
              </a:tr>
              <a:tr h="277172">
                <a:tc>
                  <a:txBody>
                    <a:bodyPr/>
                    <a:lstStyle/>
                    <a:p>
                      <a:pPr algn="l" fontAlgn="b"/>
                      <a:r>
                        <a:rPr lang="en-US" sz="1600" b="0" i="0" u="none" strike="noStrike" dirty="0">
                          <a:effectLst/>
                          <a:latin typeface="Montserrat" panose="00000500000000000000" pitchFamily="2" charset="0"/>
                        </a:rPr>
                        <a:t>$100,000 to $124,999</a:t>
                      </a:r>
                    </a:p>
                  </a:txBody>
                  <a:tcPr marL="7620" marR="7620" marT="762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dirty="0">
                          <a:latin typeface="Montserrat" panose="00000500000000000000" pitchFamily="2" charset="0"/>
                        </a:rPr>
                        <a:t>21%</a:t>
                      </a:r>
                    </a:p>
                  </a:txBody>
                  <a:tcPr marL="6165" marR="6165" marT="6165"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600" b="0" i="0" u="none" strike="noStrike" dirty="0">
                          <a:effectLst/>
                          <a:latin typeface="Montserrat" panose="00000500000000000000" pitchFamily="2" charset="0"/>
                        </a:rPr>
                        <a:t>15%</a:t>
                      </a:r>
                    </a:p>
                  </a:txBody>
                  <a:tcPr marL="7620" marR="7620" marT="762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00209340"/>
                  </a:ext>
                </a:extLst>
              </a:tr>
              <a:tr h="277172">
                <a:tc>
                  <a:txBody>
                    <a:bodyPr/>
                    <a:lstStyle/>
                    <a:p>
                      <a:pPr algn="l" fontAlgn="b"/>
                      <a:r>
                        <a:rPr lang="en-US" sz="1600" b="0" i="0" u="none" strike="noStrike" dirty="0">
                          <a:effectLst/>
                          <a:latin typeface="Montserrat" panose="00000500000000000000" pitchFamily="2" charset="0"/>
                        </a:rPr>
                        <a:t>$125,000 to $149,999</a:t>
                      </a:r>
                    </a:p>
                  </a:txBody>
                  <a:tcPr marL="7620" marR="7620" marT="7620" marB="0" anchor="b">
                    <a:lnL>
                      <a:noFill/>
                    </a:lnL>
                    <a:lnR>
                      <a:noFill/>
                    </a:lnR>
                    <a:lnT w="6350" cap="flat" cmpd="sng" algn="ctr">
                      <a:no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600" dirty="0">
                          <a:latin typeface="Montserrat" panose="00000500000000000000" pitchFamily="2" charset="0"/>
                        </a:rPr>
                        <a:t>12%</a:t>
                      </a:r>
                    </a:p>
                  </a:txBody>
                  <a:tcPr marL="6165" marR="6165" marT="6165" marB="0" anchor="b">
                    <a:lnL>
                      <a:noFill/>
                    </a:lnL>
                    <a:lnR>
                      <a:noFill/>
                    </a:lnR>
                    <a:lnT w="6350" cap="flat" cmpd="sng" algn="ctr">
                      <a:no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600" b="0" i="0" u="none" strike="noStrike" dirty="0">
                          <a:effectLst/>
                          <a:latin typeface="Montserrat" panose="00000500000000000000" pitchFamily="2" charset="0"/>
                        </a:rPr>
                        <a:t>9%</a:t>
                      </a:r>
                    </a:p>
                  </a:txBody>
                  <a:tcPr marL="7620" marR="7620" marT="7620" marB="0" anchor="b">
                    <a:lnL>
                      <a:noFill/>
                    </a:lnL>
                    <a:lnR>
                      <a:noFill/>
                    </a:lnR>
                    <a:lnT w="6350" cap="flat" cmpd="sng" algn="ctr">
                      <a:no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04355135"/>
                  </a:ext>
                </a:extLst>
              </a:tr>
              <a:tr h="277172">
                <a:tc>
                  <a:txBody>
                    <a:bodyPr/>
                    <a:lstStyle/>
                    <a:p>
                      <a:pPr algn="l" fontAlgn="b"/>
                      <a:r>
                        <a:rPr lang="en-US" sz="1600" b="0" i="0" u="none" strike="noStrike" dirty="0">
                          <a:effectLst/>
                          <a:latin typeface="Montserrat" panose="00000500000000000000" pitchFamily="2" charset="0"/>
                        </a:rPr>
                        <a:t>$150,000 to $174,999</a:t>
                      </a:r>
                    </a:p>
                  </a:txBody>
                  <a:tcPr marL="7620" marR="7620" marT="762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600" b="0" i="0" u="none" strike="noStrike" dirty="0">
                          <a:effectLst/>
                          <a:latin typeface="Montserrat" panose="00000500000000000000" pitchFamily="2" charset="0"/>
                        </a:rPr>
                        <a:t>10%</a:t>
                      </a:r>
                    </a:p>
                  </a:txBody>
                  <a:tcPr marL="6165" marR="6165" marT="616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600" b="0" i="0" u="none" strike="noStrike" dirty="0">
                          <a:effectLst/>
                          <a:latin typeface="Montserrat" panose="00000500000000000000" pitchFamily="2" charset="0"/>
                        </a:rPr>
                        <a:t>8%</a:t>
                      </a:r>
                    </a:p>
                  </a:txBody>
                  <a:tcPr marL="7620" marR="7620" marT="762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36529"/>
                  </a:ext>
                </a:extLst>
              </a:tr>
              <a:tr h="277172">
                <a:tc>
                  <a:txBody>
                    <a:bodyPr/>
                    <a:lstStyle/>
                    <a:p>
                      <a:pPr algn="l" fontAlgn="b"/>
                      <a:r>
                        <a:rPr lang="en-US" sz="1600" b="0" i="0" u="none" strike="noStrike" dirty="0">
                          <a:effectLst/>
                          <a:latin typeface="Montserrat" panose="00000500000000000000" pitchFamily="2" charset="0"/>
                        </a:rPr>
                        <a:t>$175,000 to $199,999</a:t>
                      </a:r>
                    </a:p>
                  </a:txBody>
                  <a:tcPr marL="7620" marR="7620" marT="762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600" b="0" i="0" u="none" strike="noStrike" dirty="0">
                          <a:effectLst/>
                          <a:latin typeface="Montserrat" panose="00000500000000000000" pitchFamily="2" charset="0"/>
                        </a:rPr>
                        <a:t>7%</a:t>
                      </a:r>
                    </a:p>
                  </a:txBody>
                  <a:tcPr marL="6165" marR="6165" marT="616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600" b="0" i="0" u="none" strike="noStrike" dirty="0">
                          <a:effectLst/>
                          <a:latin typeface="Montserrat" panose="00000500000000000000" pitchFamily="2" charset="0"/>
                        </a:rPr>
                        <a:t>5%</a:t>
                      </a:r>
                    </a:p>
                  </a:txBody>
                  <a:tcPr marL="7620" marR="7620" marT="762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152395726"/>
                  </a:ext>
                </a:extLst>
              </a:tr>
              <a:tr h="277172">
                <a:tc>
                  <a:txBody>
                    <a:bodyPr/>
                    <a:lstStyle/>
                    <a:p>
                      <a:pPr algn="l" fontAlgn="b"/>
                      <a:r>
                        <a:rPr lang="en-US" sz="1600" b="0" i="0" u="none" strike="noStrike" dirty="0">
                          <a:effectLst/>
                          <a:latin typeface="Montserrat" panose="00000500000000000000" pitchFamily="2" charset="0"/>
                        </a:rPr>
                        <a:t>$200,000 or more</a:t>
                      </a:r>
                    </a:p>
                  </a:txBody>
                  <a:tcPr marL="7620" marR="7620" marT="762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600" b="0" i="0" u="none" strike="noStrike" dirty="0">
                          <a:effectLst/>
                          <a:latin typeface="Montserrat" panose="00000500000000000000" pitchFamily="2" charset="0"/>
                        </a:rPr>
                        <a:t>19%</a:t>
                      </a:r>
                    </a:p>
                  </a:txBody>
                  <a:tcPr marL="6165" marR="6165" marT="616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600" b="0" i="0" u="none" strike="noStrike" dirty="0">
                          <a:effectLst/>
                          <a:latin typeface="Montserrat" panose="00000500000000000000" pitchFamily="2" charset="0"/>
                        </a:rPr>
                        <a:t>16%</a:t>
                      </a:r>
                    </a:p>
                  </a:txBody>
                  <a:tcPr marL="7620" marR="7620" marT="762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19384038"/>
                  </a:ext>
                </a:extLst>
              </a:tr>
              <a:tr h="277172">
                <a:tc>
                  <a:txBody>
                    <a:bodyPr/>
                    <a:lstStyle/>
                    <a:p>
                      <a:pPr algn="l" fontAlgn="b"/>
                      <a:r>
                        <a:rPr lang="en-US" sz="1600" b="1" i="0" u="none" strike="noStrike" dirty="0">
                          <a:effectLst/>
                          <a:latin typeface="Montserrat" panose="00000500000000000000" pitchFamily="2" charset="0"/>
                        </a:rPr>
                        <a:t>Median</a:t>
                      </a:r>
                    </a:p>
                  </a:txBody>
                  <a:tcPr marL="6165" marR="6165" marT="6165" marB="0" anchor="b">
                    <a:lnL>
                      <a:noFill/>
                    </a:lnL>
                    <a:lnR>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D7EA"/>
                    </a:solidFill>
                  </a:tcPr>
                </a:tc>
                <a:tc>
                  <a:txBody>
                    <a:bodyPr/>
                    <a:lstStyle/>
                    <a:p>
                      <a:pPr algn="ctr" fontAlgn="b"/>
                      <a:r>
                        <a:rPr lang="en-US" sz="1600" b="0" i="0" u="none" strike="noStrike" dirty="0">
                          <a:effectLst/>
                          <a:latin typeface="Montserrat" panose="00000500000000000000" pitchFamily="2" charset="0"/>
                        </a:rPr>
                        <a:t>$123,800</a:t>
                      </a:r>
                      <a:endParaRPr lang="en-US" sz="1600" b="0" i="0" u="none" strike="noStrike" dirty="0">
                        <a:effectLst/>
                        <a:highlight>
                          <a:srgbClr val="FFFF00"/>
                        </a:highlight>
                        <a:latin typeface="Montserrat" panose="00000500000000000000" pitchFamily="2" charset="0"/>
                      </a:endParaRPr>
                    </a:p>
                  </a:txBody>
                  <a:tcPr marL="6165" marR="6165" marT="6165" marB="0" anchor="b">
                    <a:lnL>
                      <a:noFill/>
                    </a:lnL>
                    <a:lnR>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D7EA"/>
                    </a:solidFill>
                  </a:tcPr>
                </a:tc>
                <a:tc>
                  <a:txBody>
                    <a:bodyPr/>
                    <a:lstStyle/>
                    <a:p>
                      <a:pPr algn="ctr" fontAlgn="b"/>
                      <a:r>
                        <a:rPr lang="en-US" sz="1600" b="0" i="0" u="none" strike="noStrike" dirty="0">
                          <a:effectLst/>
                          <a:latin typeface="Montserrat" panose="00000500000000000000" pitchFamily="2" charset="0"/>
                        </a:rPr>
                        <a:t>$107,000</a:t>
                      </a:r>
                    </a:p>
                  </a:txBody>
                  <a:tcPr marL="7620" marR="7620" marT="7620" marB="0" anchor="b">
                    <a:lnL>
                      <a:noFill/>
                    </a:lnL>
                    <a:lnR>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D7EA"/>
                    </a:solidFill>
                  </a:tcPr>
                </a:tc>
                <a:extLst>
                  <a:ext uri="{0D108BD9-81ED-4DB2-BD59-A6C34878D82A}">
                    <a16:rowId xmlns:a16="http://schemas.microsoft.com/office/drawing/2014/main" val="2801062698"/>
                  </a:ext>
                </a:extLst>
              </a:tr>
            </a:tbl>
          </a:graphicData>
        </a:graphic>
      </p:graphicFrame>
    </p:spTree>
    <p:extLst>
      <p:ext uri="{BB962C8B-B14F-4D97-AF65-F5344CB8AC3E}">
        <p14:creationId xmlns:p14="http://schemas.microsoft.com/office/powerpoint/2010/main" val="3992447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1">
            <a:extLst>
              <a:ext uri="{FF2B5EF4-FFF2-40B4-BE49-F238E27FC236}">
                <a16:creationId xmlns:a16="http://schemas.microsoft.com/office/drawing/2014/main" id="{9762637A-0C09-4BEA-A945-54813CA53960}"/>
              </a:ext>
            </a:extLst>
          </p:cNvPr>
          <p:cNvSpPr txBox="1">
            <a:spLocks/>
          </p:cNvSpPr>
          <p:nvPr/>
        </p:nvSpPr>
        <p:spPr>
          <a:xfrm>
            <a:off x="844296" y="639460"/>
            <a:ext cx="9893808" cy="93431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100" b="1" dirty="0">
                <a:latin typeface="Montserrat" panose="00000500000000000000" pitchFamily="2" charset="0"/>
              </a:rPr>
              <a:t>Adult Composition of Home Buyer Households</a:t>
            </a:r>
            <a:endParaRPr lang="en-US" sz="1400" b="1" dirty="0">
              <a:latin typeface="Montserrat" panose="00000500000000000000" pitchFamily="2" charset="0"/>
            </a:endParaRPr>
          </a:p>
        </p:txBody>
      </p:sp>
      <p:sp>
        <p:nvSpPr>
          <p:cNvPr id="4" name="Slide Number Placeholder 3">
            <a:extLst>
              <a:ext uri="{FF2B5EF4-FFF2-40B4-BE49-F238E27FC236}">
                <a16:creationId xmlns:a16="http://schemas.microsoft.com/office/drawing/2014/main" id="{16ED27B0-C817-43CB-99FB-B35558623624}"/>
              </a:ext>
            </a:extLst>
          </p:cNvPr>
          <p:cNvSpPr>
            <a:spLocks noGrp="1"/>
          </p:cNvSpPr>
          <p:nvPr>
            <p:ph type="sldNum" sz="quarter" idx="12"/>
          </p:nvPr>
        </p:nvSpPr>
        <p:spPr/>
        <p:txBody>
          <a:bodyPr/>
          <a:lstStyle/>
          <a:p>
            <a:fld id="{5B03D32D-F1BC-4E9C-97E1-36CFF5B22341}" type="slidenum">
              <a:rPr lang="en-US" smtClean="0"/>
              <a:t>13</a:t>
            </a:fld>
            <a:endParaRPr lang="en-US"/>
          </a:p>
        </p:txBody>
      </p:sp>
      <p:pic>
        <p:nvPicPr>
          <p:cNvPr id="8" name="Picture 7" descr="Text&#10;&#10;Description automatically generated with low confidence">
            <a:extLst>
              <a:ext uri="{FF2B5EF4-FFF2-40B4-BE49-F238E27FC236}">
                <a16:creationId xmlns:a16="http://schemas.microsoft.com/office/drawing/2014/main" id="{4050AE39-9492-4750-A3F2-5414E4BDB8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3600" y="6394424"/>
            <a:ext cx="1143000" cy="317500"/>
          </a:xfrm>
          <a:prstGeom prst="rect">
            <a:avLst/>
          </a:prstGeom>
        </p:spPr>
      </p:pic>
      <p:sp>
        <p:nvSpPr>
          <p:cNvPr id="11" name="TextBox 10">
            <a:extLst>
              <a:ext uri="{FF2B5EF4-FFF2-40B4-BE49-F238E27FC236}">
                <a16:creationId xmlns:a16="http://schemas.microsoft.com/office/drawing/2014/main" id="{6D8A14A8-F6D6-4509-A4DE-586BC206F7A7}"/>
              </a:ext>
            </a:extLst>
          </p:cNvPr>
          <p:cNvSpPr txBox="1"/>
          <p:nvPr/>
        </p:nvSpPr>
        <p:spPr>
          <a:xfrm>
            <a:off x="304800" y="6240535"/>
            <a:ext cx="4036088" cy="523220"/>
          </a:xfrm>
          <a:prstGeom prst="rect">
            <a:avLst/>
          </a:prstGeom>
          <a:noFill/>
        </p:spPr>
        <p:txBody>
          <a:bodyPr wrap="square" rtlCol="0">
            <a:spAutoFit/>
          </a:bodyPr>
          <a:lstStyle/>
          <a:p>
            <a:r>
              <a:rPr lang="en-US" sz="1400" i="1" dirty="0">
                <a:latin typeface="Montserrat" panose="00000500000000000000" pitchFamily="2" charset="0"/>
              </a:rPr>
              <a:t>2023 New Jersey Profile of Home Buyers and Sellers</a:t>
            </a:r>
          </a:p>
        </p:txBody>
      </p:sp>
      <p:graphicFrame>
        <p:nvGraphicFramePr>
          <p:cNvPr id="7" name="Table 6">
            <a:extLst>
              <a:ext uri="{FF2B5EF4-FFF2-40B4-BE49-F238E27FC236}">
                <a16:creationId xmlns:a16="http://schemas.microsoft.com/office/drawing/2014/main" id="{C8CE743A-20D2-4AC1-8CF5-A574A483C8F4}"/>
              </a:ext>
            </a:extLst>
          </p:cNvPr>
          <p:cNvGraphicFramePr>
            <a:graphicFrameLocks noGrp="1"/>
          </p:cNvGraphicFramePr>
          <p:nvPr>
            <p:extLst>
              <p:ext uri="{D42A27DB-BD31-4B8C-83A1-F6EECF244321}">
                <p14:modId xmlns:p14="http://schemas.microsoft.com/office/powerpoint/2010/main" val="1049878111"/>
              </p:ext>
            </p:extLst>
          </p:nvPr>
        </p:nvGraphicFramePr>
        <p:xfrm>
          <a:off x="1371600" y="2057400"/>
          <a:ext cx="8839201" cy="2509494"/>
        </p:xfrm>
        <a:graphic>
          <a:graphicData uri="http://schemas.openxmlformats.org/drawingml/2006/table">
            <a:tbl>
              <a:tblPr bandRow="1"/>
              <a:tblGrid>
                <a:gridCol w="2840612">
                  <a:extLst>
                    <a:ext uri="{9D8B030D-6E8A-4147-A177-3AD203B41FA5}">
                      <a16:colId xmlns:a16="http://schemas.microsoft.com/office/drawing/2014/main" val="4105456806"/>
                    </a:ext>
                  </a:extLst>
                </a:gridCol>
                <a:gridCol w="3044254">
                  <a:extLst>
                    <a:ext uri="{9D8B030D-6E8A-4147-A177-3AD203B41FA5}">
                      <a16:colId xmlns:a16="http://schemas.microsoft.com/office/drawing/2014/main" val="1478223839"/>
                    </a:ext>
                  </a:extLst>
                </a:gridCol>
                <a:gridCol w="2954335">
                  <a:extLst>
                    <a:ext uri="{9D8B030D-6E8A-4147-A177-3AD203B41FA5}">
                      <a16:colId xmlns:a16="http://schemas.microsoft.com/office/drawing/2014/main" val="3413323738"/>
                    </a:ext>
                  </a:extLst>
                </a:gridCol>
              </a:tblGrid>
              <a:tr h="524902">
                <a:tc>
                  <a:txBody>
                    <a:bodyPr/>
                    <a:lstStyle/>
                    <a:p>
                      <a:pPr algn="l" fontAlgn="b"/>
                      <a:endParaRPr lang="en-US" sz="1800" b="0" i="0" u="none" strike="noStrike" dirty="0">
                        <a:effectLst/>
                        <a:latin typeface="Montserrat" panose="00000500000000000000" pitchFamily="2" charset="0"/>
                      </a:endParaRPr>
                    </a:p>
                  </a:txBody>
                  <a:tcPr marL="6165" marR="6165" marT="616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chemeClr val="bg1"/>
                          </a:solidFill>
                          <a:effectLst/>
                          <a:latin typeface="Montserrat" panose="00000500000000000000" pitchFamily="2" charset="0"/>
                        </a:rPr>
                        <a:t>New Jersey</a:t>
                      </a:r>
                    </a:p>
                  </a:txBody>
                  <a:tcPr marL="6165" marR="6165" marT="6165"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4282"/>
                    </a:solidFill>
                  </a:tcPr>
                </a:tc>
                <a:tc>
                  <a:txBody>
                    <a:bodyPr/>
                    <a:lstStyle/>
                    <a:p>
                      <a:pPr algn="ctr" fontAlgn="b"/>
                      <a:r>
                        <a:rPr lang="en-US" sz="1800" b="1" i="0" u="none" strike="noStrike" dirty="0">
                          <a:solidFill>
                            <a:schemeClr val="bg1"/>
                          </a:solidFill>
                          <a:effectLst/>
                          <a:latin typeface="Montserrat" panose="00000500000000000000" pitchFamily="2" charset="0"/>
                        </a:rPr>
                        <a:t>All Buyers</a:t>
                      </a:r>
                    </a:p>
                  </a:txBody>
                  <a:tcPr marL="6165" marR="6165" marT="6165"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4282"/>
                    </a:solidFill>
                  </a:tcPr>
                </a:tc>
                <a:extLst>
                  <a:ext uri="{0D108BD9-81ED-4DB2-BD59-A6C34878D82A}">
                    <a16:rowId xmlns:a16="http://schemas.microsoft.com/office/drawing/2014/main" val="3049943049"/>
                  </a:ext>
                </a:extLst>
              </a:tr>
              <a:tr h="329342">
                <a:tc>
                  <a:txBody>
                    <a:bodyPr/>
                    <a:lstStyle/>
                    <a:p>
                      <a:pPr algn="l" fontAlgn="ctr"/>
                      <a:endParaRPr lang="en-US" sz="1800" b="1" i="0" u="none" strike="noStrike" dirty="0">
                        <a:solidFill>
                          <a:schemeClr val="bg1"/>
                        </a:solidFill>
                        <a:effectLst/>
                        <a:latin typeface="Montserrat" panose="00000500000000000000" pitchFamily="2" charset="0"/>
                      </a:endParaRPr>
                    </a:p>
                  </a:txBody>
                  <a:tcPr marL="6165" marR="6165" marT="6165" marB="0" anchor="ctr">
                    <a:lnL>
                      <a:noFill/>
                    </a:lnL>
                    <a:lnR>
                      <a:noFill/>
                    </a:lnR>
                    <a:lnT w="635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rgbClr val="004282"/>
                    </a:solidFill>
                  </a:tcPr>
                </a:tc>
                <a:tc>
                  <a:txBody>
                    <a:bodyPr/>
                    <a:lstStyle/>
                    <a:p>
                      <a:pPr algn="r" fontAlgn="b"/>
                      <a:r>
                        <a:rPr lang="en-US" sz="1800" b="0" i="0" u="none" strike="noStrike" dirty="0">
                          <a:effectLst/>
                          <a:latin typeface="Montserrat" panose="00000500000000000000" pitchFamily="2" charset="0"/>
                        </a:rPr>
                        <a:t> </a:t>
                      </a:r>
                    </a:p>
                  </a:txBody>
                  <a:tcPr marL="6165" marR="6165" marT="6165" marB="0" anchor="b">
                    <a:lnL>
                      <a:noFill/>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4282"/>
                    </a:solidFill>
                  </a:tcPr>
                </a:tc>
                <a:tc>
                  <a:txBody>
                    <a:bodyPr/>
                    <a:lstStyle/>
                    <a:p>
                      <a:pPr algn="r" fontAlgn="b"/>
                      <a:r>
                        <a:rPr lang="en-US" sz="1800" b="0" i="0" u="none" strike="noStrike" dirty="0">
                          <a:effectLst/>
                          <a:latin typeface="Montserrat" panose="00000500000000000000" pitchFamily="2" charset="0"/>
                        </a:rPr>
                        <a:t> </a:t>
                      </a:r>
                    </a:p>
                  </a:txBody>
                  <a:tcPr marL="6165" marR="6165" marT="6165" marB="0" anchor="b">
                    <a:lnL>
                      <a:noFill/>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4282"/>
                    </a:solidFill>
                  </a:tcPr>
                </a:tc>
                <a:extLst>
                  <a:ext uri="{0D108BD9-81ED-4DB2-BD59-A6C34878D82A}">
                    <a16:rowId xmlns:a16="http://schemas.microsoft.com/office/drawing/2014/main" val="3167959339"/>
                  </a:ext>
                </a:extLst>
              </a:tr>
              <a:tr h="331050">
                <a:tc>
                  <a:txBody>
                    <a:bodyPr/>
                    <a:lstStyle/>
                    <a:p>
                      <a:pPr algn="l" fontAlgn="b"/>
                      <a:r>
                        <a:rPr lang="en-US" sz="1800" b="0" i="0" u="none" strike="noStrike" dirty="0">
                          <a:effectLst/>
                          <a:latin typeface="Montserrat" panose="00000500000000000000" pitchFamily="2" charset="0"/>
                        </a:rPr>
                        <a:t>Married couple</a:t>
                      </a:r>
                    </a:p>
                  </a:txBody>
                  <a:tcPr marL="7620" marR="7620" marT="7620" marB="0" anchor="b">
                    <a:lnL>
                      <a:noFill/>
                    </a:lnL>
                    <a:lnR>
                      <a:noFill/>
                    </a:lnR>
                    <a:lnT w="12700" cap="flat" cmpd="sng" algn="ctr">
                      <a:noFill/>
                      <a:prstDash val="solid"/>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effectLst/>
                          <a:latin typeface="Montserrat" panose="00000500000000000000" pitchFamily="2" charset="0"/>
                        </a:rPr>
                        <a:t>63%</a:t>
                      </a:r>
                    </a:p>
                  </a:txBody>
                  <a:tcPr marL="6165" marR="6165" marT="6165" marB="0" anchor="b">
                    <a:lnL>
                      <a:noFill/>
                    </a:lnL>
                    <a:lnR>
                      <a:noFill/>
                    </a:lnR>
                    <a:lnT w="12700" cap="flat" cmpd="sng" algn="ctr">
                      <a:noFill/>
                      <a:prstDash val="solid"/>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effectLst/>
                          <a:latin typeface="Montserrat" panose="00000500000000000000" pitchFamily="2" charset="0"/>
                        </a:rPr>
                        <a:t>59%</a:t>
                      </a:r>
                    </a:p>
                  </a:txBody>
                  <a:tcPr marL="7620" marR="7620" marT="7620" marB="0" anchor="b">
                    <a:lnL>
                      <a:noFill/>
                    </a:lnL>
                    <a:lnR>
                      <a:noFill/>
                    </a:lnR>
                    <a:lnT w="12700" cap="flat" cmpd="sng" algn="ctr">
                      <a:noFill/>
                      <a:prstDash val="solid"/>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9385104"/>
                  </a:ext>
                </a:extLst>
              </a:tr>
              <a:tr h="331050">
                <a:tc>
                  <a:txBody>
                    <a:bodyPr/>
                    <a:lstStyle/>
                    <a:p>
                      <a:pPr algn="l" fontAlgn="b"/>
                      <a:r>
                        <a:rPr lang="en-US" sz="1800" b="0" i="0" u="none" strike="noStrike" dirty="0">
                          <a:effectLst/>
                          <a:latin typeface="Montserrat" panose="00000500000000000000" pitchFamily="2" charset="0"/>
                        </a:rPr>
                        <a:t>Single female</a:t>
                      </a:r>
                    </a:p>
                  </a:txBody>
                  <a:tcPr marL="7620" marR="7620" marT="762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800" b="0" i="0" u="none" strike="noStrike" dirty="0">
                          <a:effectLst/>
                          <a:latin typeface="Montserrat" panose="00000500000000000000" pitchFamily="2" charset="0"/>
                        </a:rPr>
                        <a:t>18%</a:t>
                      </a:r>
                    </a:p>
                  </a:txBody>
                  <a:tcPr marL="6165" marR="6165" marT="6165"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800" b="0" i="0" u="none" strike="noStrike" dirty="0">
                          <a:effectLst/>
                          <a:latin typeface="Montserrat" panose="00000500000000000000" pitchFamily="2" charset="0"/>
                        </a:rPr>
                        <a:t>19%</a:t>
                      </a:r>
                    </a:p>
                  </a:txBody>
                  <a:tcPr marL="7620" marR="7620" marT="762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713906252"/>
                  </a:ext>
                </a:extLst>
              </a:tr>
              <a:tr h="331050">
                <a:tc>
                  <a:txBody>
                    <a:bodyPr/>
                    <a:lstStyle/>
                    <a:p>
                      <a:pPr algn="l" fontAlgn="b"/>
                      <a:r>
                        <a:rPr lang="en-US" sz="1800" b="0" i="0" u="none" strike="noStrike" dirty="0">
                          <a:effectLst/>
                          <a:latin typeface="Montserrat" panose="00000500000000000000" pitchFamily="2" charset="0"/>
                        </a:rPr>
                        <a:t>Single male</a:t>
                      </a:r>
                    </a:p>
                  </a:txBody>
                  <a:tcPr marL="7620" marR="7620" marT="762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effectLst/>
                          <a:latin typeface="Montserrat" panose="00000500000000000000" pitchFamily="2" charset="0"/>
                        </a:rPr>
                        <a:t>6%</a:t>
                      </a:r>
                    </a:p>
                  </a:txBody>
                  <a:tcPr marL="6165" marR="6165" marT="6165"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effectLst/>
                          <a:latin typeface="Montserrat" panose="00000500000000000000" pitchFamily="2" charset="0"/>
                        </a:rPr>
                        <a:t>10%</a:t>
                      </a:r>
                    </a:p>
                  </a:txBody>
                  <a:tcPr marL="7620" marR="7620" marT="762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1325058"/>
                  </a:ext>
                </a:extLst>
              </a:tr>
              <a:tr h="331050">
                <a:tc>
                  <a:txBody>
                    <a:bodyPr/>
                    <a:lstStyle/>
                    <a:p>
                      <a:pPr algn="l" fontAlgn="b"/>
                      <a:r>
                        <a:rPr lang="en-US" sz="1800" b="0" i="0" u="none" strike="noStrike" dirty="0">
                          <a:effectLst/>
                          <a:latin typeface="Montserrat" panose="00000500000000000000" pitchFamily="2" charset="0"/>
                        </a:rPr>
                        <a:t>Unmarried couple</a:t>
                      </a:r>
                    </a:p>
                  </a:txBody>
                  <a:tcPr marL="7620" marR="7620" marT="7620" marB="0" anchor="b">
                    <a:lnL>
                      <a:noFill/>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algn="ctr" fontAlgn="b"/>
                      <a:r>
                        <a:rPr lang="en-US" sz="1800" b="0" i="0" u="none" strike="noStrike" dirty="0">
                          <a:effectLst/>
                          <a:latin typeface="Montserrat" panose="00000500000000000000" pitchFamily="2" charset="0"/>
                        </a:rPr>
                        <a:t>10%</a:t>
                      </a:r>
                    </a:p>
                  </a:txBody>
                  <a:tcPr marL="7620" marR="7620" marT="7620" marB="0" anchor="b">
                    <a:lnL>
                      <a:noFill/>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algn="ctr" fontAlgn="b"/>
                      <a:r>
                        <a:rPr lang="en-US" sz="1800" b="0" i="0" u="none" strike="noStrike" dirty="0">
                          <a:effectLst/>
                          <a:latin typeface="Montserrat" panose="00000500000000000000" pitchFamily="2" charset="0"/>
                        </a:rPr>
                        <a:t>9%</a:t>
                      </a:r>
                    </a:p>
                  </a:txBody>
                  <a:tcPr marL="7620" marR="7620" marT="7620" marB="0" anchor="b">
                    <a:lnL>
                      <a:noFill/>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435375529"/>
                  </a:ext>
                </a:extLst>
              </a:tr>
              <a:tr h="331050">
                <a:tc>
                  <a:txBody>
                    <a:bodyPr/>
                    <a:lstStyle/>
                    <a:p>
                      <a:pPr algn="l" fontAlgn="b"/>
                      <a:r>
                        <a:rPr lang="en-US" sz="1800" b="0" i="0" u="none" strike="noStrike" dirty="0">
                          <a:effectLst/>
                          <a:latin typeface="Montserrat" panose="00000500000000000000" pitchFamily="2" charset="0"/>
                        </a:rPr>
                        <a:t>Other</a:t>
                      </a:r>
                    </a:p>
                  </a:txBody>
                  <a:tcPr marL="7620" marR="7620" marT="762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800" b="0" i="0" u="none" strike="noStrike" dirty="0">
                          <a:effectLst/>
                          <a:latin typeface="Montserrat" panose="00000500000000000000" pitchFamily="2" charset="0"/>
                        </a:rPr>
                        <a:t>2%</a:t>
                      </a:r>
                    </a:p>
                  </a:txBody>
                  <a:tcPr marL="7620" marR="7620" marT="762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800" b="0" i="0" u="none" strike="noStrike" dirty="0">
                          <a:effectLst/>
                          <a:latin typeface="Montserrat" panose="00000500000000000000" pitchFamily="2" charset="0"/>
                        </a:rPr>
                        <a:t>3%</a:t>
                      </a:r>
                    </a:p>
                  </a:txBody>
                  <a:tcPr marL="7620" marR="7620" marT="762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32511542"/>
                  </a:ext>
                </a:extLst>
              </a:tr>
            </a:tbl>
          </a:graphicData>
        </a:graphic>
      </p:graphicFrame>
    </p:spTree>
    <p:extLst>
      <p:ext uri="{BB962C8B-B14F-4D97-AF65-F5344CB8AC3E}">
        <p14:creationId xmlns:p14="http://schemas.microsoft.com/office/powerpoint/2010/main" val="3037761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1">
            <a:extLst>
              <a:ext uri="{FF2B5EF4-FFF2-40B4-BE49-F238E27FC236}">
                <a16:creationId xmlns:a16="http://schemas.microsoft.com/office/drawing/2014/main" id="{9762637A-0C09-4BEA-A945-54813CA53960}"/>
              </a:ext>
            </a:extLst>
          </p:cNvPr>
          <p:cNvSpPr txBox="1">
            <a:spLocks/>
          </p:cNvSpPr>
          <p:nvPr/>
        </p:nvSpPr>
        <p:spPr>
          <a:xfrm>
            <a:off x="828194" y="284887"/>
            <a:ext cx="9893808" cy="93431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100" b="1" dirty="0">
                <a:latin typeface="Montserrat" panose="00000500000000000000" pitchFamily="2" charset="0"/>
              </a:rPr>
              <a:t>First-time Home Buyers</a:t>
            </a:r>
          </a:p>
        </p:txBody>
      </p:sp>
      <p:sp>
        <p:nvSpPr>
          <p:cNvPr id="4" name="Slide Number Placeholder 3">
            <a:extLst>
              <a:ext uri="{FF2B5EF4-FFF2-40B4-BE49-F238E27FC236}">
                <a16:creationId xmlns:a16="http://schemas.microsoft.com/office/drawing/2014/main" id="{16ED27B0-C817-43CB-99FB-B35558623624}"/>
              </a:ext>
            </a:extLst>
          </p:cNvPr>
          <p:cNvSpPr>
            <a:spLocks noGrp="1"/>
          </p:cNvSpPr>
          <p:nvPr>
            <p:ph type="sldNum" sz="quarter" idx="12"/>
          </p:nvPr>
        </p:nvSpPr>
        <p:spPr/>
        <p:txBody>
          <a:bodyPr/>
          <a:lstStyle/>
          <a:p>
            <a:fld id="{5B03D32D-F1BC-4E9C-97E1-36CFF5B22341}" type="slidenum">
              <a:rPr lang="en-US" smtClean="0"/>
              <a:t>14</a:t>
            </a:fld>
            <a:endParaRPr lang="en-US"/>
          </a:p>
        </p:txBody>
      </p:sp>
      <p:pic>
        <p:nvPicPr>
          <p:cNvPr id="8" name="Picture 7" descr="Text&#10;&#10;Description automatically generated with low confidence">
            <a:extLst>
              <a:ext uri="{FF2B5EF4-FFF2-40B4-BE49-F238E27FC236}">
                <a16:creationId xmlns:a16="http://schemas.microsoft.com/office/drawing/2014/main" id="{4050AE39-9492-4750-A3F2-5414E4BDB8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3600" y="6394424"/>
            <a:ext cx="1143000" cy="317500"/>
          </a:xfrm>
          <a:prstGeom prst="rect">
            <a:avLst/>
          </a:prstGeom>
        </p:spPr>
      </p:pic>
      <p:sp>
        <p:nvSpPr>
          <p:cNvPr id="11" name="TextBox 10">
            <a:extLst>
              <a:ext uri="{FF2B5EF4-FFF2-40B4-BE49-F238E27FC236}">
                <a16:creationId xmlns:a16="http://schemas.microsoft.com/office/drawing/2014/main" id="{6D8A14A8-F6D6-4509-A4DE-586BC206F7A7}"/>
              </a:ext>
            </a:extLst>
          </p:cNvPr>
          <p:cNvSpPr txBox="1"/>
          <p:nvPr/>
        </p:nvSpPr>
        <p:spPr>
          <a:xfrm>
            <a:off x="304800" y="6245397"/>
            <a:ext cx="4112288" cy="523220"/>
          </a:xfrm>
          <a:prstGeom prst="rect">
            <a:avLst/>
          </a:prstGeom>
          <a:noFill/>
        </p:spPr>
        <p:txBody>
          <a:bodyPr wrap="square" rtlCol="0">
            <a:spAutoFit/>
          </a:bodyPr>
          <a:lstStyle/>
          <a:p>
            <a:r>
              <a:rPr lang="en-US" sz="1400" i="1" dirty="0">
                <a:latin typeface="Montserrat" panose="00000500000000000000" pitchFamily="2" charset="0"/>
              </a:rPr>
              <a:t>2023 New Jersey Profile of Home Buyers and Sellers</a:t>
            </a:r>
          </a:p>
        </p:txBody>
      </p:sp>
      <p:graphicFrame>
        <p:nvGraphicFramePr>
          <p:cNvPr id="6" name="Chart 5">
            <a:extLst>
              <a:ext uri="{FF2B5EF4-FFF2-40B4-BE49-F238E27FC236}">
                <a16:creationId xmlns:a16="http://schemas.microsoft.com/office/drawing/2014/main" id="{6EEA55A9-EA88-4E08-9EA6-33B51BBE3454}"/>
              </a:ext>
            </a:extLst>
          </p:cNvPr>
          <p:cNvGraphicFramePr/>
          <p:nvPr>
            <p:extLst>
              <p:ext uri="{D42A27DB-BD31-4B8C-83A1-F6EECF244321}">
                <p14:modId xmlns:p14="http://schemas.microsoft.com/office/powerpoint/2010/main" val="9383604"/>
              </p:ext>
            </p:extLst>
          </p:nvPr>
        </p:nvGraphicFramePr>
        <p:xfrm>
          <a:off x="642697" y="920184"/>
          <a:ext cx="10906606" cy="50176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0175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1">
            <a:extLst>
              <a:ext uri="{FF2B5EF4-FFF2-40B4-BE49-F238E27FC236}">
                <a16:creationId xmlns:a16="http://schemas.microsoft.com/office/drawing/2014/main" id="{9762637A-0C09-4BEA-A945-54813CA53960}"/>
              </a:ext>
            </a:extLst>
          </p:cNvPr>
          <p:cNvSpPr txBox="1">
            <a:spLocks/>
          </p:cNvSpPr>
          <p:nvPr/>
        </p:nvSpPr>
        <p:spPr>
          <a:xfrm>
            <a:off x="828194" y="284887"/>
            <a:ext cx="9893808" cy="93431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100" b="1" dirty="0">
                <a:latin typeface="Montserrat" panose="00000500000000000000" pitchFamily="2" charset="0"/>
              </a:rPr>
              <a:t>Number of Children Under the Age of 18 Residing In Household</a:t>
            </a:r>
            <a:endParaRPr lang="en-US" sz="1400" b="1" dirty="0">
              <a:latin typeface="Montserrat" panose="00000500000000000000" pitchFamily="2" charset="0"/>
            </a:endParaRPr>
          </a:p>
        </p:txBody>
      </p:sp>
      <p:sp>
        <p:nvSpPr>
          <p:cNvPr id="4" name="Slide Number Placeholder 3">
            <a:extLst>
              <a:ext uri="{FF2B5EF4-FFF2-40B4-BE49-F238E27FC236}">
                <a16:creationId xmlns:a16="http://schemas.microsoft.com/office/drawing/2014/main" id="{16ED27B0-C817-43CB-99FB-B35558623624}"/>
              </a:ext>
            </a:extLst>
          </p:cNvPr>
          <p:cNvSpPr>
            <a:spLocks noGrp="1"/>
          </p:cNvSpPr>
          <p:nvPr>
            <p:ph type="sldNum" sz="quarter" idx="12"/>
          </p:nvPr>
        </p:nvSpPr>
        <p:spPr/>
        <p:txBody>
          <a:bodyPr/>
          <a:lstStyle/>
          <a:p>
            <a:fld id="{5B03D32D-F1BC-4E9C-97E1-36CFF5B22341}" type="slidenum">
              <a:rPr lang="en-US" smtClean="0"/>
              <a:t>15</a:t>
            </a:fld>
            <a:endParaRPr lang="en-US"/>
          </a:p>
        </p:txBody>
      </p:sp>
      <p:pic>
        <p:nvPicPr>
          <p:cNvPr id="8" name="Picture 7" descr="Text&#10;&#10;Description automatically generated with low confidence">
            <a:extLst>
              <a:ext uri="{FF2B5EF4-FFF2-40B4-BE49-F238E27FC236}">
                <a16:creationId xmlns:a16="http://schemas.microsoft.com/office/drawing/2014/main" id="{4050AE39-9492-4750-A3F2-5414E4BDB8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3600" y="6394424"/>
            <a:ext cx="1143000" cy="317500"/>
          </a:xfrm>
          <a:prstGeom prst="rect">
            <a:avLst/>
          </a:prstGeom>
        </p:spPr>
      </p:pic>
      <p:sp>
        <p:nvSpPr>
          <p:cNvPr id="11" name="TextBox 10">
            <a:extLst>
              <a:ext uri="{FF2B5EF4-FFF2-40B4-BE49-F238E27FC236}">
                <a16:creationId xmlns:a16="http://schemas.microsoft.com/office/drawing/2014/main" id="{6D8A14A8-F6D6-4509-A4DE-586BC206F7A7}"/>
              </a:ext>
            </a:extLst>
          </p:cNvPr>
          <p:cNvSpPr txBox="1"/>
          <p:nvPr/>
        </p:nvSpPr>
        <p:spPr>
          <a:xfrm>
            <a:off x="304800" y="6265336"/>
            <a:ext cx="3959888" cy="523220"/>
          </a:xfrm>
          <a:prstGeom prst="rect">
            <a:avLst/>
          </a:prstGeom>
          <a:noFill/>
        </p:spPr>
        <p:txBody>
          <a:bodyPr wrap="square" rtlCol="0">
            <a:spAutoFit/>
          </a:bodyPr>
          <a:lstStyle/>
          <a:p>
            <a:r>
              <a:rPr lang="en-US" sz="1400" i="1" dirty="0">
                <a:latin typeface="Montserrat" panose="00000500000000000000" pitchFamily="2" charset="0"/>
              </a:rPr>
              <a:t>2023 New Jersey Profile of Home Buyers and Sellers</a:t>
            </a:r>
          </a:p>
        </p:txBody>
      </p:sp>
      <p:graphicFrame>
        <p:nvGraphicFramePr>
          <p:cNvPr id="6" name="Chart 5">
            <a:extLst>
              <a:ext uri="{FF2B5EF4-FFF2-40B4-BE49-F238E27FC236}">
                <a16:creationId xmlns:a16="http://schemas.microsoft.com/office/drawing/2014/main" id="{EC5116BC-DCE9-47F4-9DF6-39866BF8A04E}"/>
              </a:ext>
            </a:extLst>
          </p:cNvPr>
          <p:cNvGraphicFramePr/>
          <p:nvPr>
            <p:extLst>
              <p:ext uri="{D42A27DB-BD31-4B8C-83A1-F6EECF244321}">
                <p14:modId xmlns:p14="http://schemas.microsoft.com/office/powerpoint/2010/main" val="3987742923"/>
              </p:ext>
            </p:extLst>
          </p:nvPr>
        </p:nvGraphicFramePr>
        <p:xfrm>
          <a:off x="5638800" y="1219200"/>
          <a:ext cx="6492240" cy="46693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1AFA87FA-CEEE-4620-A8C7-4E832D8B0AAC}"/>
              </a:ext>
            </a:extLst>
          </p:cNvPr>
          <p:cNvGraphicFramePr/>
          <p:nvPr>
            <p:extLst>
              <p:ext uri="{D42A27DB-BD31-4B8C-83A1-F6EECF244321}">
                <p14:modId xmlns:p14="http://schemas.microsoft.com/office/powerpoint/2010/main" val="2498255622"/>
              </p:ext>
            </p:extLst>
          </p:nvPr>
        </p:nvGraphicFramePr>
        <p:xfrm>
          <a:off x="-396240" y="1231900"/>
          <a:ext cx="6492240" cy="46693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92442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1">
            <a:extLst>
              <a:ext uri="{FF2B5EF4-FFF2-40B4-BE49-F238E27FC236}">
                <a16:creationId xmlns:a16="http://schemas.microsoft.com/office/drawing/2014/main" id="{9762637A-0C09-4BEA-A945-54813CA53960}"/>
              </a:ext>
            </a:extLst>
          </p:cNvPr>
          <p:cNvSpPr txBox="1">
            <a:spLocks/>
          </p:cNvSpPr>
          <p:nvPr/>
        </p:nvSpPr>
        <p:spPr>
          <a:xfrm>
            <a:off x="977546" y="587191"/>
            <a:ext cx="9893808" cy="93431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100" b="1" dirty="0">
                <a:latin typeface="Montserrat" panose="00000500000000000000" pitchFamily="2" charset="0"/>
              </a:rPr>
              <a:t>Home Purchased Was a Multi-generational Home (Will Home Adult Siblings, Adult Children, Parents, </a:t>
            </a:r>
            <a:r>
              <a:rPr lang="en-US" sz="2100" b="1" dirty="0" err="1">
                <a:latin typeface="Montserrat" panose="00000500000000000000" pitchFamily="2" charset="0"/>
              </a:rPr>
              <a:t>And/Or</a:t>
            </a:r>
            <a:r>
              <a:rPr lang="en-US" sz="2100" b="1" dirty="0">
                <a:latin typeface="Montserrat" panose="00000500000000000000" pitchFamily="2" charset="0"/>
              </a:rPr>
              <a:t> Grandparents)</a:t>
            </a:r>
            <a:endParaRPr lang="en-US" sz="1400" b="1" dirty="0">
              <a:latin typeface="Montserrat" panose="00000500000000000000" pitchFamily="2" charset="0"/>
            </a:endParaRPr>
          </a:p>
        </p:txBody>
      </p:sp>
      <p:sp>
        <p:nvSpPr>
          <p:cNvPr id="4" name="Slide Number Placeholder 3">
            <a:extLst>
              <a:ext uri="{FF2B5EF4-FFF2-40B4-BE49-F238E27FC236}">
                <a16:creationId xmlns:a16="http://schemas.microsoft.com/office/drawing/2014/main" id="{16ED27B0-C817-43CB-99FB-B35558623624}"/>
              </a:ext>
            </a:extLst>
          </p:cNvPr>
          <p:cNvSpPr>
            <a:spLocks noGrp="1"/>
          </p:cNvSpPr>
          <p:nvPr>
            <p:ph type="sldNum" sz="quarter" idx="12"/>
          </p:nvPr>
        </p:nvSpPr>
        <p:spPr/>
        <p:txBody>
          <a:bodyPr/>
          <a:lstStyle/>
          <a:p>
            <a:fld id="{5B03D32D-F1BC-4E9C-97E1-36CFF5B22341}" type="slidenum">
              <a:rPr lang="en-US" smtClean="0"/>
              <a:t>16</a:t>
            </a:fld>
            <a:endParaRPr lang="en-US"/>
          </a:p>
        </p:txBody>
      </p:sp>
      <p:pic>
        <p:nvPicPr>
          <p:cNvPr id="8" name="Picture 7" descr="Text&#10;&#10;Description automatically generated with low confidence">
            <a:extLst>
              <a:ext uri="{FF2B5EF4-FFF2-40B4-BE49-F238E27FC236}">
                <a16:creationId xmlns:a16="http://schemas.microsoft.com/office/drawing/2014/main" id="{4050AE39-9492-4750-A3F2-5414E4BDB8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3600" y="6394424"/>
            <a:ext cx="1143000" cy="317500"/>
          </a:xfrm>
          <a:prstGeom prst="rect">
            <a:avLst/>
          </a:prstGeom>
        </p:spPr>
      </p:pic>
      <p:sp>
        <p:nvSpPr>
          <p:cNvPr id="11" name="TextBox 10">
            <a:extLst>
              <a:ext uri="{FF2B5EF4-FFF2-40B4-BE49-F238E27FC236}">
                <a16:creationId xmlns:a16="http://schemas.microsoft.com/office/drawing/2014/main" id="{6D8A14A8-F6D6-4509-A4DE-586BC206F7A7}"/>
              </a:ext>
            </a:extLst>
          </p:cNvPr>
          <p:cNvSpPr txBox="1"/>
          <p:nvPr/>
        </p:nvSpPr>
        <p:spPr>
          <a:xfrm>
            <a:off x="228600" y="6229572"/>
            <a:ext cx="4036088" cy="523220"/>
          </a:xfrm>
          <a:prstGeom prst="rect">
            <a:avLst/>
          </a:prstGeom>
          <a:noFill/>
        </p:spPr>
        <p:txBody>
          <a:bodyPr wrap="square" rtlCol="0">
            <a:spAutoFit/>
          </a:bodyPr>
          <a:lstStyle/>
          <a:p>
            <a:r>
              <a:rPr lang="en-US" sz="1400" i="1" dirty="0">
                <a:latin typeface="Montserrat" panose="00000500000000000000" pitchFamily="2" charset="0"/>
              </a:rPr>
              <a:t>2023 New Jersey Profile of Home Buyers and Sellers</a:t>
            </a:r>
          </a:p>
        </p:txBody>
      </p:sp>
      <p:graphicFrame>
        <p:nvGraphicFramePr>
          <p:cNvPr id="9" name="Table 8">
            <a:extLst>
              <a:ext uri="{FF2B5EF4-FFF2-40B4-BE49-F238E27FC236}">
                <a16:creationId xmlns:a16="http://schemas.microsoft.com/office/drawing/2014/main" id="{37618AAD-2A61-487E-8CF5-EB3E1FDC3809}"/>
              </a:ext>
            </a:extLst>
          </p:cNvPr>
          <p:cNvGraphicFramePr>
            <a:graphicFrameLocks noGrp="1"/>
          </p:cNvGraphicFramePr>
          <p:nvPr>
            <p:extLst>
              <p:ext uri="{D42A27DB-BD31-4B8C-83A1-F6EECF244321}">
                <p14:modId xmlns:p14="http://schemas.microsoft.com/office/powerpoint/2010/main" val="3590696630"/>
              </p:ext>
            </p:extLst>
          </p:nvPr>
        </p:nvGraphicFramePr>
        <p:xfrm>
          <a:off x="1126899" y="1677454"/>
          <a:ext cx="9595100" cy="4283823"/>
        </p:xfrm>
        <a:graphic>
          <a:graphicData uri="http://schemas.openxmlformats.org/drawingml/2006/table">
            <a:tbl>
              <a:tblPr bandRow="1"/>
              <a:tblGrid>
                <a:gridCol w="6196835">
                  <a:extLst>
                    <a:ext uri="{9D8B030D-6E8A-4147-A177-3AD203B41FA5}">
                      <a16:colId xmlns:a16="http://schemas.microsoft.com/office/drawing/2014/main" val="4105456806"/>
                    </a:ext>
                  </a:extLst>
                </a:gridCol>
                <a:gridCol w="1639161">
                  <a:extLst>
                    <a:ext uri="{9D8B030D-6E8A-4147-A177-3AD203B41FA5}">
                      <a16:colId xmlns:a16="http://schemas.microsoft.com/office/drawing/2014/main" val="1478223839"/>
                    </a:ext>
                  </a:extLst>
                </a:gridCol>
                <a:gridCol w="181105">
                  <a:extLst>
                    <a:ext uri="{9D8B030D-6E8A-4147-A177-3AD203B41FA5}">
                      <a16:colId xmlns:a16="http://schemas.microsoft.com/office/drawing/2014/main" val="3413323738"/>
                    </a:ext>
                  </a:extLst>
                </a:gridCol>
                <a:gridCol w="1577999">
                  <a:extLst>
                    <a:ext uri="{9D8B030D-6E8A-4147-A177-3AD203B41FA5}">
                      <a16:colId xmlns:a16="http://schemas.microsoft.com/office/drawing/2014/main" val="1927172746"/>
                    </a:ext>
                  </a:extLst>
                </a:gridCol>
              </a:tblGrid>
              <a:tr h="613171">
                <a:tc>
                  <a:txBody>
                    <a:bodyPr/>
                    <a:lstStyle/>
                    <a:p>
                      <a:pPr algn="l" fontAlgn="b"/>
                      <a:endParaRPr lang="en-US" sz="1800" b="0" i="0" u="none" strike="noStrike" dirty="0">
                        <a:effectLst/>
                        <a:latin typeface="Montserrat" panose="00000500000000000000" pitchFamily="2" charset="0"/>
                      </a:endParaRPr>
                    </a:p>
                  </a:txBody>
                  <a:tcPr marL="6165" marR="6165" marT="6165" marB="0" anchor="b">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ctr" fontAlgn="b"/>
                      <a:r>
                        <a:rPr lang="en-US" sz="1800" b="1" i="0" u="none" strike="noStrike" dirty="0">
                          <a:solidFill>
                            <a:schemeClr val="bg1"/>
                          </a:solidFill>
                          <a:effectLst/>
                          <a:latin typeface="Montserrat" panose="00000500000000000000" pitchFamily="2" charset="0"/>
                        </a:rPr>
                        <a:t>New Jersey</a:t>
                      </a:r>
                    </a:p>
                  </a:txBody>
                  <a:tcPr marL="6165" marR="6165" marT="6165"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4282"/>
                    </a:solidFill>
                  </a:tcPr>
                </a:tc>
                <a:tc hMerge="1">
                  <a:txBody>
                    <a:bodyPr/>
                    <a:lstStyle/>
                    <a:p>
                      <a:pPr algn="ctr" fontAlgn="b"/>
                      <a:r>
                        <a:rPr lang="en-US" sz="1800" b="1" i="0" u="none" strike="noStrike" dirty="0">
                          <a:solidFill>
                            <a:schemeClr val="bg1"/>
                          </a:solidFill>
                          <a:effectLst/>
                          <a:latin typeface="Montserrat" panose="00000500000000000000" pitchFamily="2" charset="0"/>
                        </a:rPr>
                        <a:t>All Buyers</a:t>
                      </a:r>
                    </a:p>
                  </a:txBody>
                  <a:tcPr marL="6165" marR="6165" marT="6165"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4282"/>
                    </a:solidFill>
                  </a:tcPr>
                </a:tc>
                <a:tc>
                  <a:txBody>
                    <a:bodyPr/>
                    <a:lstStyle/>
                    <a:p>
                      <a:pPr algn="ctr" fontAlgn="b"/>
                      <a:r>
                        <a:rPr lang="en-US" sz="1800" b="1" i="0" u="none" strike="noStrike" dirty="0">
                          <a:solidFill>
                            <a:schemeClr val="bg1"/>
                          </a:solidFill>
                          <a:effectLst/>
                          <a:latin typeface="Montserrat" panose="00000500000000000000" pitchFamily="2" charset="0"/>
                        </a:rPr>
                        <a:t>All Buyers</a:t>
                      </a:r>
                    </a:p>
                  </a:txBody>
                  <a:tcPr marL="6165" marR="6165" marT="6165"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4282"/>
                    </a:solidFill>
                  </a:tcPr>
                </a:tc>
                <a:extLst>
                  <a:ext uri="{0D108BD9-81ED-4DB2-BD59-A6C34878D82A}">
                    <a16:rowId xmlns:a16="http://schemas.microsoft.com/office/drawing/2014/main" val="3049943049"/>
                  </a:ext>
                </a:extLst>
              </a:tr>
              <a:tr h="309992">
                <a:tc>
                  <a:txBody>
                    <a:bodyPr/>
                    <a:lstStyle/>
                    <a:p>
                      <a:pPr algn="l" fontAlgn="ctr"/>
                      <a:endParaRPr lang="en-US" sz="1800" b="1" i="0" u="none" strike="noStrike" dirty="0">
                        <a:solidFill>
                          <a:schemeClr val="bg1"/>
                        </a:solidFill>
                        <a:effectLst/>
                        <a:latin typeface="Montserrat" panose="00000500000000000000" pitchFamily="2" charset="0"/>
                      </a:endParaRPr>
                    </a:p>
                  </a:txBody>
                  <a:tcPr marL="6165" marR="6165" marT="6165" marB="0" anchor="ctr">
                    <a:lnL>
                      <a:noFill/>
                    </a:lnL>
                    <a:lnR>
                      <a:noFill/>
                    </a:lnR>
                    <a:lnT w="635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rgbClr val="004282"/>
                    </a:solidFill>
                  </a:tcPr>
                </a:tc>
                <a:tc gridSpan="2">
                  <a:txBody>
                    <a:bodyPr/>
                    <a:lstStyle/>
                    <a:p>
                      <a:pPr algn="r" fontAlgn="b"/>
                      <a:r>
                        <a:rPr lang="en-US" sz="1800" b="0" i="0" u="none" strike="noStrike" dirty="0">
                          <a:effectLst/>
                          <a:latin typeface="Montserrat" panose="00000500000000000000" pitchFamily="2" charset="0"/>
                        </a:rPr>
                        <a:t> </a:t>
                      </a:r>
                    </a:p>
                  </a:txBody>
                  <a:tcPr marL="6165" marR="6165" marT="6165" marB="0" anchor="b">
                    <a:lnL>
                      <a:noFill/>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4282"/>
                    </a:solidFill>
                  </a:tcPr>
                </a:tc>
                <a:tc hMerge="1">
                  <a:txBody>
                    <a:bodyPr/>
                    <a:lstStyle/>
                    <a:p>
                      <a:pPr algn="r" fontAlgn="b"/>
                      <a:r>
                        <a:rPr lang="en-US" sz="1800" b="0" i="0" u="none" strike="noStrike" dirty="0">
                          <a:effectLst/>
                          <a:latin typeface="Montserrat" panose="00000500000000000000" pitchFamily="2" charset="0"/>
                        </a:rPr>
                        <a:t> </a:t>
                      </a:r>
                    </a:p>
                  </a:txBody>
                  <a:tcPr marL="6165" marR="6165" marT="6165" marB="0" anchor="b">
                    <a:lnL>
                      <a:noFill/>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4282"/>
                    </a:solidFill>
                  </a:tcPr>
                </a:tc>
                <a:tc>
                  <a:txBody>
                    <a:bodyPr/>
                    <a:lstStyle/>
                    <a:p>
                      <a:pPr algn="r" fontAlgn="b"/>
                      <a:r>
                        <a:rPr lang="en-US" sz="1800" b="0" i="0" u="none" strike="noStrike">
                          <a:effectLst/>
                          <a:latin typeface="Montserrat" panose="00000500000000000000" pitchFamily="2" charset="0"/>
                        </a:rPr>
                        <a:t> </a:t>
                      </a:r>
                      <a:endParaRPr lang="en-US" sz="1800" b="0" i="0" u="none" strike="noStrike" dirty="0">
                        <a:effectLst/>
                        <a:latin typeface="Montserrat" panose="00000500000000000000" pitchFamily="2" charset="0"/>
                      </a:endParaRPr>
                    </a:p>
                  </a:txBody>
                  <a:tcPr marL="6165" marR="6165" marT="6165" marB="0" anchor="b">
                    <a:lnL>
                      <a:noFill/>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4282"/>
                    </a:solidFill>
                  </a:tcPr>
                </a:tc>
                <a:extLst>
                  <a:ext uri="{0D108BD9-81ED-4DB2-BD59-A6C34878D82A}">
                    <a16:rowId xmlns:a16="http://schemas.microsoft.com/office/drawing/2014/main" val="3167959339"/>
                  </a:ext>
                </a:extLst>
              </a:tr>
              <a:tr h="311600">
                <a:tc>
                  <a:txBody>
                    <a:bodyPr/>
                    <a:lstStyle/>
                    <a:p>
                      <a:pPr algn="l" fontAlgn="b"/>
                      <a:r>
                        <a:rPr lang="en-US" sz="1800" b="0" i="0" u="none" strike="noStrike" dirty="0">
                          <a:effectLst/>
                          <a:latin typeface="Montserrat" panose="00000500000000000000" pitchFamily="2" charset="0"/>
                        </a:rPr>
                        <a:t>Multi-generational household</a:t>
                      </a:r>
                    </a:p>
                  </a:txBody>
                  <a:tcPr marL="7620" marR="7620" marT="7620" marB="0" anchor="b">
                    <a:lnL>
                      <a:noFill/>
                    </a:lnL>
                    <a:lnR>
                      <a:noFill/>
                    </a:lnR>
                    <a:lnT w="12700" cap="flat" cmpd="sng" algn="ctr">
                      <a:noFill/>
                      <a:prstDash val="solid"/>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gridSpan="2">
                  <a:txBody>
                    <a:bodyPr/>
                    <a:lstStyle/>
                    <a:p>
                      <a:pPr algn="ctr" fontAlgn="b"/>
                      <a:r>
                        <a:rPr lang="en-US" sz="1800" b="0" i="0" u="none" strike="noStrike" dirty="0">
                          <a:effectLst/>
                          <a:latin typeface="Montserrat" panose="00000500000000000000" pitchFamily="2" charset="0"/>
                        </a:rPr>
                        <a:t>16%</a:t>
                      </a:r>
                    </a:p>
                  </a:txBody>
                  <a:tcPr marL="6165" marR="6165" marT="6165" marB="0" anchor="b">
                    <a:lnL>
                      <a:noFill/>
                    </a:lnL>
                    <a:lnR>
                      <a:noFill/>
                    </a:lnR>
                    <a:lnT w="12700" cap="flat" cmpd="sng" algn="ctr">
                      <a:noFill/>
                      <a:prstDash val="solid"/>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r>
                        <a:rPr lang="en-US" sz="1800" b="0" i="0" u="none" strike="noStrike" dirty="0">
                          <a:effectLst/>
                          <a:latin typeface="Montserrat" panose="00000500000000000000" pitchFamily="2" charset="0"/>
                        </a:rPr>
                        <a:t>14%</a:t>
                      </a:r>
                    </a:p>
                  </a:txBody>
                  <a:tcPr marL="6165" marR="6165" marT="6165" marB="0" anchor="b">
                    <a:lnL>
                      <a:noFill/>
                    </a:lnL>
                    <a:lnR>
                      <a:noFill/>
                    </a:lnR>
                    <a:lnT w="12700" cap="flat" cmpd="sng" algn="ctr">
                      <a:noFill/>
                      <a:prstDash val="solid"/>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effectLst/>
                          <a:latin typeface="Montserrat" panose="00000500000000000000" pitchFamily="2" charset="0"/>
                        </a:rPr>
                        <a:t>14%</a:t>
                      </a:r>
                    </a:p>
                  </a:txBody>
                  <a:tcPr marL="6165" marR="6165" marT="6165" marB="0" anchor="b">
                    <a:lnL>
                      <a:noFill/>
                    </a:lnL>
                    <a:lnR>
                      <a:noFill/>
                    </a:lnR>
                    <a:lnT w="12700" cap="flat" cmpd="sng" algn="ctr">
                      <a:noFill/>
                      <a:prstDash val="solid"/>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9385104"/>
                  </a:ext>
                </a:extLst>
              </a:tr>
              <a:tr h="311600">
                <a:tc gridSpan="4">
                  <a:txBody>
                    <a:bodyPr/>
                    <a:lstStyle/>
                    <a:p>
                      <a:pPr algn="l" fontAlgn="b"/>
                      <a:r>
                        <a:rPr lang="en-US" sz="1800" b="1" i="0" u="none" strike="noStrike" dirty="0">
                          <a:effectLst/>
                          <a:latin typeface="Montserrat" panose="00000500000000000000" pitchFamily="2" charset="0"/>
                        </a:rPr>
                        <a:t>Reasons for purchase:</a:t>
                      </a:r>
                    </a:p>
                  </a:txBody>
                  <a:tcPr marL="7620" marR="7620" marT="762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rgbClr val="BDD6EA"/>
                    </a:solidFill>
                  </a:tcPr>
                </a:tc>
                <a:tc hMerge="1">
                  <a:txBody>
                    <a:bodyPr/>
                    <a:lstStyle/>
                    <a:p>
                      <a:pPr algn="ctr" fontAlgn="b"/>
                      <a:endParaRPr lang="en-US" sz="1800" b="0" i="0" u="none" strike="noStrike" dirty="0">
                        <a:effectLst/>
                        <a:latin typeface="Montserrat" panose="00000500000000000000" pitchFamily="2" charset="0"/>
                      </a:endParaRPr>
                    </a:p>
                  </a:txBody>
                  <a:tcPr marL="6165" marR="6165" marT="6165"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rgbClr val="BDD6EA"/>
                    </a:solidFill>
                  </a:tcPr>
                </a:tc>
                <a:tc hMerge="1">
                  <a:txBody>
                    <a:bodyPr/>
                    <a:lstStyle/>
                    <a:p>
                      <a:pPr algn="ctr" fontAlgn="b"/>
                      <a:endParaRPr lang="en-US" sz="1800" b="0" i="0" u="none" strike="noStrike" dirty="0">
                        <a:effectLst/>
                        <a:latin typeface="Montserrat" panose="00000500000000000000" pitchFamily="2" charset="0"/>
                      </a:endParaRPr>
                    </a:p>
                  </a:txBody>
                  <a:tcPr marL="6165" marR="6165" marT="6165"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rgbClr val="BDD6EA"/>
                    </a:solidFill>
                  </a:tcPr>
                </a:tc>
                <a:tc hMerge="1">
                  <a:txBody>
                    <a:bodyPr/>
                    <a:lstStyle/>
                    <a:p>
                      <a:pPr algn="l" fontAlgn="b"/>
                      <a:endParaRPr lang="en-US" sz="1800" b="1" i="0" u="none" strike="noStrike" dirty="0">
                        <a:effectLst/>
                        <a:latin typeface="Montserrat" panose="00000500000000000000" pitchFamily="2" charset="0"/>
                      </a:endParaRPr>
                    </a:p>
                  </a:txBody>
                  <a:tcPr marL="7620" marR="7620" marT="762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rgbClr val="BDD6EA"/>
                    </a:solidFill>
                  </a:tcPr>
                </a:tc>
                <a:extLst>
                  <a:ext uri="{0D108BD9-81ED-4DB2-BD59-A6C34878D82A}">
                    <a16:rowId xmlns:a16="http://schemas.microsoft.com/office/drawing/2014/main" val="713906252"/>
                  </a:ext>
                </a:extLst>
              </a:tr>
              <a:tr h="311600">
                <a:tc>
                  <a:txBody>
                    <a:bodyPr/>
                    <a:lstStyle/>
                    <a:p>
                      <a:pPr algn="l" fontAlgn="b"/>
                      <a:r>
                        <a:rPr lang="en-US" sz="1800" b="0" i="0" u="none" strike="noStrike" dirty="0">
                          <a:effectLst/>
                          <a:latin typeface="Montserrat" panose="00000500000000000000" pitchFamily="2" charset="0"/>
                        </a:rPr>
                        <a:t>Health/Caretaking of aging parents</a:t>
                      </a:r>
                    </a:p>
                  </a:txBody>
                  <a:tcPr marL="7620" marR="7620" marT="762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800" dirty="0">
                          <a:latin typeface="Montserrat" panose="00000500000000000000" pitchFamily="2" charset="0"/>
                        </a:rPr>
                        <a:t>35%</a:t>
                      </a:r>
                    </a:p>
                  </a:txBody>
                  <a:tcPr marL="6165" marR="6165" marT="6165"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gridSpan="2">
                  <a:txBody>
                    <a:bodyPr/>
                    <a:lstStyle/>
                    <a:p>
                      <a:pPr algn="ctr"/>
                      <a:r>
                        <a:rPr lang="en-US" sz="1800" dirty="0">
                          <a:latin typeface="Montserrat" panose="00000500000000000000" pitchFamily="2" charset="0"/>
                        </a:rPr>
                        <a:t>27%</a:t>
                      </a:r>
                    </a:p>
                  </a:txBody>
                  <a:tcPr marL="6165" marR="6165" marT="6165"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a:endParaRPr lang="en-US" sz="1800" dirty="0">
                        <a:latin typeface="Montserrat" panose="00000500000000000000" pitchFamily="2" charset="0"/>
                      </a:endParaRPr>
                    </a:p>
                  </a:txBody>
                  <a:tcPr marL="6165" marR="6165" marT="6165"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31378426"/>
                  </a:ext>
                </a:extLst>
              </a:tr>
              <a:tr h="311600">
                <a:tc>
                  <a:txBody>
                    <a:bodyPr/>
                    <a:lstStyle/>
                    <a:p>
                      <a:r>
                        <a:rPr lang="en-US" sz="1800" dirty="0">
                          <a:latin typeface="Montserrat" panose="00000500000000000000" pitchFamily="2" charset="0"/>
                        </a:rPr>
                        <a:t>Wanted a larger home that multiple incomes could afford together</a:t>
                      </a:r>
                    </a:p>
                  </a:txBody>
                  <a:tcPr marL="7620" marR="7620" marT="762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a:latin typeface="Montserrat" panose="00000500000000000000" pitchFamily="2" charset="0"/>
                        </a:rPr>
                        <a:t>19%</a:t>
                      </a:r>
                    </a:p>
                  </a:txBody>
                  <a:tcPr marL="6165" marR="6165" marT="6165"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1800" dirty="0">
                          <a:latin typeface="Montserrat" panose="00000500000000000000" pitchFamily="2" charset="0"/>
                        </a:rPr>
                        <a:t>22%</a:t>
                      </a:r>
                    </a:p>
                  </a:txBody>
                  <a:tcPr marL="6165" marR="6165" marT="6165"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800" dirty="0">
                        <a:latin typeface="Montserrat" panose="00000500000000000000" pitchFamily="2" charset="0"/>
                      </a:endParaRPr>
                    </a:p>
                  </a:txBody>
                  <a:tcPr marL="6165" marR="6165" marT="6165"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5513287"/>
                  </a:ext>
                </a:extLst>
              </a:tr>
              <a:tr h="311600">
                <a:tc>
                  <a:txBody>
                    <a:bodyPr/>
                    <a:lstStyle/>
                    <a:p>
                      <a:pPr algn="l" fontAlgn="b"/>
                      <a:r>
                        <a:rPr lang="en-US" sz="1800" b="0" i="0" u="none" strike="noStrike" dirty="0">
                          <a:effectLst/>
                          <a:latin typeface="Montserrat" panose="00000500000000000000" pitchFamily="2" charset="0"/>
                        </a:rPr>
                        <a:t>Children/relatives over 18 moving back into the house</a:t>
                      </a:r>
                    </a:p>
                  </a:txBody>
                  <a:tcPr marL="7620" marR="7620" marT="762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800" dirty="0">
                          <a:latin typeface="Montserrat" panose="00000500000000000000" pitchFamily="2" charset="0"/>
                        </a:rPr>
                        <a:t>15%</a:t>
                      </a:r>
                    </a:p>
                  </a:txBody>
                  <a:tcPr marL="6165" marR="6165" marT="6165"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gridSpan="2">
                  <a:txBody>
                    <a:bodyPr/>
                    <a:lstStyle/>
                    <a:p>
                      <a:pPr algn="ctr"/>
                      <a:r>
                        <a:rPr lang="en-US" sz="1800" dirty="0">
                          <a:latin typeface="Montserrat" panose="00000500000000000000" pitchFamily="2" charset="0"/>
                        </a:rPr>
                        <a:t>19%</a:t>
                      </a:r>
                    </a:p>
                  </a:txBody>
                  <a:tcPr marL="6165" marR="6165" marT="6165"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a:endParaRPr lang="en-US" sz="1800" dirty="0">
                        <a:latin typeface="Montserrat" panose="00000500000000000000" pitchFamily="2" charset="0"/>
                      </a:endParaRPr>
                    </a:p>
                  </a:txBody>
                  <a:tcPr marL="6165" marR="6165" marT="6165"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71325058"/>
                  </a:ext>
                </a:extLst>
              </a:tr>
              <a:tr h="311600">
                <a:tc>
                  <a:txBody>
                    <a:bodyPr/>
                    <a:lstStyle/>
                    <a:p>
                      <a:pPr algn="l" fontAlgn="b"/>
                      <a:r>
                        <a:rPr lang="en-US" sz="1800" b="0" i="0" u="none" strike="noStrike" dirty="0">
                          <a:effectLst/>
                          <a:latin typeface="Montserrat" panose="00000500000000000000" pitchFamily="2" charset="0"/>
                        </a:rPr>
                        <a:t>Children/relatives over 18 never left home</a:t>
                      </a:r>
                    </a:p>
                  </a:txBody>
                  <a:tcPr marL="7620" marR="7620" marT="762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a:latin typeface="Montserrat" panose="00000500000000000000" pitchFamily="2" charset="0"/>
                        </a:rPr>
                        <a:t>27%</a:t>
                      </a:r>
                    </a:p>
                  </a:txBody>
                  <a:tcPr marL="6165" marR="6165" marT="6165"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1800" dirty="0">
                          <a:latin typeface="Montserrat" panose="00000500000000000000" pitchFamily="2" charset="0"/>
                        </a:rPr>
                        <a:t>19%</a:t>
                      </a:r>
                    </a:p>
                  </a:txBody>
                  <a:tcPr marL="6165" marR="6165" marT="6165"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800" dirty="0">
                        <a:latin typeface="Montserrat" panose="00000500000000000000" pitchFamily="2" charset="0"/>
                      </a:endParaRPr>
                    </a:p>
                  </a:txBody>
                  <a:tcPr marL="6165" marR="6165" marT="6165"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37980867"/>
                  </a:ext>
                </a:extLst>
              </a:tr>
              <a:tr h="311600">
                <a:tc>
                  <a:txBody>
                    <a:bodyPr/>
                    <a:lstStyle/>
                    <a:p>
                      <a:pPr algn="l" fontAlgn="b"/>
                      <a:r>
                        <a:rPr lang="en-US" sz="1800" b="0" i="0" u="none" strike="noStrike" dirty="0">
                          <a:effectLst/>
                          <a:latin typeface="Montserrat" panose="00000500000000000000" pitchFamily="2" charset="0"/>
                        </a:rPr>
                        <a:t>Cost Savings</a:t>
                      </a:r>
                    </a:p>
                  </a:txBody>
                  <a:tcPr marL="7620" marR="7620" marT="762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800" dirty="0">
                          <a:latin typeface="Montserrat" panose="00000500000000000000" pitchFamily="2" charset="0"/>
                        </a:rPr>
                        <a:t>19%</a:t>
                      </a:r>
                    </a:p>
                  </a:txBody>
                  <a:tcPr marL="6165" marR="6165" marT="6165"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gridSpan="2">
                  <a:txBody>
                    <a:bodyPr/>
                    <a:lstStyle/>
                    <a:p>
                      <a:pPr algn="ctr"/>
                      <a:r>
                        <a:rPr lang="en-US" sz="1800" dirty="0">
                          <a:latin typeface="Montserrat" panose="00000500000000000000" pitchFamily="2" charset="0"/>
                        </a:rPr>
                        <a:t>13%</a:t>
                      </a:r>
                    </a:p>
                  </a:txBody>
                  <a:tcPr marL="6165" marR="6165" marT="6165"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a:endParaRPr lang="en-US" sz="1800" dirty="0">
                        <a:latin typeface="Montserrat" panose="00000500000000000000" pitchFamily="2" charset="0"/>
                      </a:endParaRPr>
                    </a:p>
                  </a:txBody>
                  <a:tcPr marL="6165" marR="6165" marT="6165"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38403173"/>
                  </a:ext>
                </a:extLst>
              </a:tr>
              <a:tr h="311600">
                <a:tc>
                  <a:txBody>
                    <a:bodyPr/>
                    <a:lstStyle/>
                    <a:p>
                      <a:pPr algn="l" fontAlgn="b"/>
                      <a:r>
                        <a:rPr lang="en-US" sz="1800" b="0" i="0" u="none" strike="noStrike" dirty="0">
                          <a:effectLst/>
                          <a:latin typeface="Montserrat" panose="00000500000000000000" pitchFamily="2" charset="0"/>
                        </a:rPr>
                        <a:t>To spend more time with aging parents</a:t>
                      </a:r>
                    </a:p>
                  </a:txBody>
                  <a:tcPr marL="7620" marR="7620" marT="762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a:latin typeface="Montserrat" panose="00000500000000000000" pitchFamily="2" charset="0"/>
                        </a:rPr>
                        <a:t>27%</a:t>
                      </a:r>
                    </a:p>
                  </a:txBody>
                  <a:tcPr marL="6165" marR="6165" marT="6165"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1800" dirty="0">
                          <a:latin typeface="Montserrat" panose="00000500000000000000" pitchFamily="2" charset="0"/>
                        </a:rPr>
                        <a:t>11%</a:t>
                      </a:r>
                    </a:p>
                  </a:txBody>
                  <a:tcPr marL="6165" marR="6165" marT="6165"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800" dirty="0">
                        <a:latin typeface="Montserrat" panose="00000500000000000000" pitchFamily="2" charset="0"/>
                      </a:endParaRPr>
                    </a:p>
                  </a:txBody>
                  <a:tcPr marL="6165" marR="6165" marT="6165"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0883383"/>
                  </a:ext>
                </a:extLst>
              </a:tr>
              <a:tr h="311600">
                <a:tc>
                  <a:txBody>
                    <a:bodyPr/>
                    <a:lstStyle/>
                    <a:p>
                      <a:r>
                        <a:rPr lang="en-US" sz="1800" dirty="0">
                          <a:latin typeface="Montserrat" panose="00000500000000000000" pitchFamily="2" charset="0"/>
                        </a:rPr>
                        <a:t>None of the above</a:t>
                      </a:r>
                    </a:p>
                  </a:txBody>
                  <a:tcPr marL="7620" marR="7620" marT="762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800" dirty="0">
                          <a:latin typeface="Montserrat" panose="00000500000000000000" pitchFamily="2" charset="0"/>
                        </a:rPr>
                        <a:t>15%</a:t>
                      </a:r>
                    </a:p>
                  </a:txBody>
                  <a:tcPr marL="6165" marR="6165" marT="6165"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gridSpan="2">
                  <a:txBody>
                    <a:bodyPr/>
                    <a:lstStyle/>
                    <a:p>
                      <a:pPr algn="ctr"/>
                      <a:r>
                        <a:rPr lang="en-US" sz="1800" dirty="0">
                          <a:latin typeface="Montserrat" panose="00000500000000000000" pitchFamily="2" charset="0"/>
                        </a:rPr>
                        <a:t>19%</a:t>
                      </a:r>
                    </a:p>
                  </a:txBody>
                  <a:tcPr marL="6165" marR="6165" marT="6165"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a:endParaRPr lang="en-US" sz="1800" dirty="0">
                        <a:latin typeface="Montserrat" panose="00000500000000000000" pitchFamily="2" charset="0"/>
                      </a:endParaRPr>
                    </a:p>
                  </a:txBody>
                  <a:tcPr marL="6165" marR="6165" marT="6165"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892873087"/>
                  </a:ext>
                </a:extLst>
              </a:tr>
              <a:tr h="311600">
                <a:tc>
                  <a:txBody>
                    <a:bodyPr/>
                    <a:lstStyle/>
                    <a:p>
                      <a:r>
                        <a:rPr lang="en-US" sz="1800" dirty="0">
                          <a:latin typeface="Montserrat" panose="00000500000000000000" pitchFamily="2" charset="0"/>
                        </a:rPr>
                        <a:t>Other</a:t>
                      </a:r>
                    </a:p>
                  </a:txBody>
                  <a:tcPr marL="7620" marR="7620" marT="7620" marB="0" anchor="b">
                    <a:lnL>
                      <a:noFill/>
                    </a:lnL>
                    <a:lnR>
                      <a:noFill/>
                    </a:lnR>
                    <a:lnT w="6350" cap="flat" cmpd="sng" algn="ctr">
                      <a:noFill/>
                      <a:prstDash val="dot"/>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a:latin typeface="Montserrat" panose="00000500000000000000" pitchFamily="2" charset="0"/>
                        </a:rPr>
                        <a:t>4%</a:t>
                      </a:r>
                    </a:p>
                  </a:txBody>
                  <a:tcPr marL="6165" marR="6165" marT="6165" marB="0" anchor="b">
                    <a:lnL>
                      <a:noFill/>
                    </a:lnL>
                    <a:lnR>
                      <a:noFill/>
                    </a:lnR>
                    <a:lnT w="6350" cap="flat" cmpd="sng" algn="ctr">
                      <a:noFill/>
                      <a:prstDash val="dot"/>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1800" dirty="0">
                          <a:latin typeface="Montserrat" panose="00000500000000000000" pitchFamily="2" charset="0"/>
                        </a:rPr>
                        <a:t>8%</a:t>
                      </a:r>
                    </a:p>
                  </a:txBody>
                  <a:tcPr marL="6165" marR="6165" marT="6165" marB="0" anchor="b">
                    <a:lnL>
                      <a:noFill/>
                    </a:lnL>
                    <a:lnR>
                      <a:noFill/>
                    </a:lnR>
                    <a:lnT w="6350" cap="flat" cmpd="sng" algn="ctr">
                      <a:noFill/>
                      <a:prstDash val="dot"/>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800" dirty="0">
                        <a:latin typeface="Montserrat" panose="00000500000000000000" pitchFamily="2" charset="0"/>
                      </a:endParaRPr>
                    </a:p>
                  </a:txBody>
                  <a:tcPr marL="6165" marR="6165" marT="6165" marB="0" anchor="b">
                    <a:lnL>
                      <a:noFill/>
                    </a:lnL>
                    <a:lnR>
                      <a:noFill/>
                    </a:lnR>
                    <a:lnT w="6350" cap="flat" cmpd="sng" algn="ctr">
                      <a:noFill/>
                      <a:prstDash val="dot"/>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1062698"/>
                  </a:ext>
                </a:extLst>
              </a:tr>
            </a:tbl>
          </a:graphicData>
        </a:graphic>
      </p:graphicFrame>
    </p:spTree>
    <p:extLst>
      <p:ext uri="{BB962C8B-B14F-4D97-AF65-F5344CB8AC3E}">
        <p14:creationId xmlns:p14="http://schemas.microsoft.com/office/powerpoint/2010/main" val="16306911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1">
            <a:extLst>
              <a:ext uri="{FF2B5EF4-FFF2-40B4-BE49-F238E27FC236}">
                <a16:creationId xmlns:a16="http://schemas.microsoft.com/office/drawing/2014/main" id="{9762637A-0C09-4BEA-A945-54813CA53960}"/>
              </a:ext>
            </a:extLst>
          </p:cNvPr>
          <p:cNvSpPr txBox="1">
            <a:spLocks/>
          </p:cNvSpPr>
          <p:nvPr/>
        </p:nvSpPr>
        <p:spPr>
          <a:xfrm>
            <a:off x="828194" y="284887"/>
            <a:ext cx="9893808" cy="93431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100" b="1" dirty="0">
                <a:latin typeface="Montserrat" panose="00000500000000000000" pitchFamily="2" charset="0"/>
              </a:rPr>
              <a:t>Race/Ethnicity of Home Buyers</a:t>
            </a:r>
            <a:endParaRPr lang="en-US" sz="1400" b="1" dirty="0">
              <a:latin typeface="Montserrat" panose="00000500000000000000" pitchFamily="2" charset="0"/>
            </a:endParaRPr>
          </a:p>
        </p:txBody>
      </p:sp>
      <p:sp>
        <p:nvSpPr>
          <p:cNvPr id="4" name="Slide Number Placeholder 3">
            <a:extLst>
              <a:ext uri="{FF2B5EF4-FFF2-40B4-BE49-F238E27FC236}">
                <a16:creationId xmlns:a16="http://schemas.microsoft.com/office/drawing/2014/main" id="{16ED27B0-C817-43CB-99FB-B35558623624}"/>
              </a:ext>
            </a:extLst>
          </p:cNvPr>
          <p:cNvSpPr>
            <a:spLocks noGrp="1"/>
          </p:cNvSpPr>
          <p:nvPr>
            <p:ph type="sldNum" sz="quarter" idx="12"/>
          </p:nvPr>
        </p:nvSpPr>
        <p:spPr/>
        <p:txBody>
          <a:bodyPr/>
          <a:lstStyle/>
          <a:p>
            <a:fld id="{5B03D32D-F1BC-4E9C-97E1-36CFF5B22341}" type="slidenum">
              <a:rPr lang="en-US" smtClean="0"/>
              <a:t>17</a:t>
            </a:fld>
            <a:endParaRPr lang="en-US"/>
          </a:p>
        </p:txBody>
      </p:sp>
      <p:pic>
        <p:nvPicPr>
          <p:cNvPr id="8" name="Picture 7" descr="Text&#10;&#10;Description automatically generated with low confidence">
            <a:extLst>
              <a:ext uri="{FF2B5EF4-FFF2-40B4-BE49-F238E27FC236}">
                <a16:creationId xmlns:a16="http://schemas.microsoft.com/office/drawing/2014/main" id="{4050AE39-9492-4750-A3F2-5414E4BDB8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3600" y="6394424"/>
            <a:ext cx="1143000" cy="317500"/>
          </a:xfrm>
          <a:prstGeom prst="rect">
            <a:avLst/>
          </a:prstGeom>
        </p:spPr>
      </p:pic>
      <p:sp>
        <p:nvSpPr>
          <p:cNvPr id="11" name="TextBox 10">
            <a:extLst>
              <a:ext uri="{FF2B5EF4-FFF2-40B4-BE49-F238E27FC236}">
                <a16:creationId xmlns:a16="http://schemas.microsoft.com/office/drawing/2014/main" id="{6D8A14A8-F6D6-4509-A4DE-586BC206F7A7}"/>
              </a:ext>
            </a:extLst>
          </p:cNvPr>
          <p:cNvSpPr txBox="1"/>
          <p:nvPr/>
        </p:nvSpPr>
        <p:spPr>
          <a:xfrm>
            <a:off x="381000" y="6230157"/>
            <a:ext cx="4188488" cy="523220"/>
          </a:xfrm>
          <a:prstGeom prst="rect">
            <a:avLst/>
          </a:prstGeom>
          <a:noFill/>
        </p:spPr>
        <p:txBody>
          <a:bodyPr wrap="square" rtlCol="0">
            <a:spAutoFit/>
          </a:bodyPr>
          <a:lstStyle/>
          <a:p>
            <a:r>
              <a:rPr lang="en-US" sz="1400" i="1" dirty="0">
                <a:latin typeface="Montserrat" panose="00000500000000000000" pitchFamily="2" charset="0"/>
              </a:rPr>
              <a:t>2023 New Jersey Profile of Home Buyers and Sellers</a:t>
            </a:r>
          </a:p>
        </p:txBody>
      </p:sp>
      <p:graphicFrame>
        <p:nvGraphicFramePr>
          <p:cNvPr id="9" name="Table 8">
            <a:extLst>
              <a:ext uri="{FF2B5EF4-FFF2-40B4-BE49-F238E27FC236}">
                <a16:creationId xmlns:a16="http://schemas.microsoft.com/office/drawing/2014/main" id="{01214512-B4E1-433A-98F0-19E1FCDDF6F9}"/>
              </a:ext>
            </a:extLst>
          </p:cNvPr>
          <p:cNvGraphicFramePr>
            <a:graphicFrameLocks noGrp="1"/>
          </p:cNvGraphicFramePr>
          <p:nvPr>
            <p:extLst>
              <p:ext uri="{D42A27DB-BD31-4B8C-83A1-F6EECF244321}">
                <p14:modId xmlns:p14="http://schemas.microsoft.com/office/powerpoint/2010/main" val="3711735686"/>
              </p:ext>
            </p:extLst>
          </p:nvPr>
        </p:nvGraphicFramePr>
        <p:xfrm>
          <a:off x="1355497" y="2469931"/>
          <a:ext cx="8839201" cy="2509494"/>
        </p:xfrm>
        <a:graphic>
          <a:graphicData uri="http://schemas.openxmlformats.org/drawingml/2006/table">
            <a:tbl>
              <a:tblPr bandRow="1"/>
              <a:tblGrid>
                <a:gridCol w="2840612">
                  <a:extLst>
                    <a:ext uri="{9D8B030D-6E8A-4147-A177-3AD203B41FA5}">
                      <a16:colId xmlns:a16="http://schemas.microsoft.com/office/drawing/2014/main" val="4105456806"/>
                    </a:ext>
                  </a:extLst>
                </a:gridCol>
                <a:gridCol w="3044254">
                  <a:extLst>
                    <a:ext uri="{9D8B030D-6E8A-4147-A177-3AD203B41FA5}">
                      <a16:colId xmlns:a16="http://schemas.microsoft.com/office/drawing/2014/main" val="1478223839"/>
                    </a:ext>
                  </a:extLst>
                </a:gridCol>
                <a:gridCol w="2954335">
                  <a:extLst>
                    <a:ext uri="{9D8B030D-6E8A-4147-A177-3AD203B41FA5}">
                      <a16:colId xmlns:a16="http://schemas.microsoft.com/office/drawing/2014/main" val="3413323738"/>
                    </a:ext>
                  </a:extLst>
                </a:gridCol>
              </a:tblGrid>
              <a:tr h="524902">
                <a:tc>
                  <a:txBody>
                    <a:bodyPr/>
                    <a:lstStyle/>
                    <a:p>
                      <a:pPr algn="l" fontAlgn="b"/>
                      <a:endParaRPr lang="en-US" sz="1800" b="0" i="0" u="none" strike="noStrike" dirty="0">
                        <a:effectLst/>
                        <a:latin typeface="Montserrat" panose="00000500000000000000" pitchFamily="2" charset="0"/>
                      </a:endParaRPr>
                    </a:p>
                  </a:txBody>
                  <a:tcPr marL="6165" marR="6165" marT="616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chemeClr val="bg1"/>
                          </a:solidFill>
                          <a:effectLst/>
                          <a:latin typeface="Montserrat" panose="00000500000000000000" pitchFamily="2" charset="0"/>
                        </a:rPr>
                        <a:t>New Jersey</a:t>
                      </a:r>
                    </a:p>
                  </a:txBody>
                  <a:tcPr marL="6165" marR="6165" marT="6165"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4282"/>
                    </a:solidFill>
                  </a:tcPr>
                </a:tc>
                <a:tc>
                  <a:txBody>
                    <a:bodyPr/>
                    <a:lstStyle/>
                    <a:p>
                      <a:pPr algn="ctr" fontAlgn="b"/>
                      <a:r>
                        <a:rPr lang="en-US" sz="1800" b="1" i="0" u="none" strike="noStrike" dirty="0">
                          <a:solidFill>
                            <a:schemeClr val="bg1"/>
                          </a:solidFill>
                          <a:effectLst/>
                          <a:latin typeface="Montserrat" panose="00000500000000000000" pitchFamily="2" charset="0"/>
                        </a:rPr>
                        <a:t>All Buyers</a:t>
                      </a:r>
                    </a:p>
                  </a:txBody>
                  <a:tcPr marL="6165" marR="6165" marT="6165"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4282"/>
                    </a:solidFill>
                  </a:tcPr>
                </a:tc>
                <a:extLst>
                  <a:ext uri="{0D108BD9-81ED-4DB2-BD59-A6C34878D82A}">
                    <a16:rowId xmlns:a16="http://schemas.microsoft.com/office/drawing/2014/main" val="3049943049"/>
                  </a:ext>
                </a:extLst>
              </a:tr>
              <a:tr h="329342">
                <a:tc>
                  <a:txBody>
                    <a:bodyPr/>
                    <a:lstStyle/>
                    <a:p>
                      <a:pPr algn="l" fontAlgn="ctr"/>
                      <a:endParaRPr lang="en-US" sz="1800" b="1" i="0" u="none" strike="noStrike" dirty="0">
                        <a:solidFill>
                          <a:schemeClr val="bg1"/>
                        </a:solidFill>
                        <a:effectLst/>
                        <a:latin typeface="Montserrat" panose="00000500000000000000" pitchFamily="2" charset="0"/>
                      </a:endParaRPr>
                    </a:p>
                  </a:txBody>
                  <a:tcPr marL="6165" marR="6165" marT="6165" marB="0" anchor="ctr">
                    <a:lnL>
                      <a:noFill/>
                    </a:lnL>
                    <a:lnR>
                      <a:noFill/>
                    </a:lnR>
                    <a:lnT w="635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rgbClr val="004282"/>
                    </a:solidFill>
                  </a:tcPr>
                </a:tc>
                <a:tc>
                  <a:txBody>
                    <a:bodyPr/>
                    <a:lstStyle/>
                    <a:p>
                      <a:pPr algn="r" fontAlgn="b"/>
                      <a:r>
                        <a:rPr lang="en-US" sz="1800" b="0" i="0" u="none" strike="noStrike" dirty="0">
                          <a:effectLst/>
                          <a:latin typeface="Montserrat" panose="00000500000000000000" pitchFamily="2" charset="0"/>
                        </a:rPr>
                        <a:t> </a:t>
                      </a:r>
                    </a:p>
                  </a:txBody>
                  <a:tcPr marL="6165" marR="6165" marT="6165" marB="0" anchor="b">
                    <a:lnL>
                      <a:noFill/>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4282"/>
                    </a:solidFill>
                  </a:tcPr>
                </a:tc>
                <a:tc>
                  <a:txBody>
                    <a:bodyPr/>
                    <a:lstStyle/>
                    <a:p>
                      <a:pPr algn="r" fontAlgn="b"/>
                      <a:r>
                        <a:rPr lang="en-US" sz="1800" b="0" i="0" u="none" strike="noStrike" dirty="0">
                          <a:effectLst/>
                          <a:latin typeface="Montserrat" panose="00000500000000000000" pitchFamily="2" charset="0"/>
                        </a:rPr>
                        <a:t> </a:t>
                      </a:r>
                    </a:p>
                  </a:txBody>
                  <a:tcPr marL="6165" marR="6165" marT="6165" marB="0" anchor="b">
                    <a:lnL>
                      <a:noFill/>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4282"/>
                    </a:solidFill>
                  </a:tcPr>
                </a:tc>
                <a:extLst>
                  <a:ext uri="{0D108BD9-81ED-4DB2-BD59-A6C34878D82A}">
                    <a16:rowId xmlns:a16="http://schemas.microsoft.com/office/drawing/2014/main" val="3167959339"/>
                  </a:ext>
                </a:extLst>
              </a:tr>
              <a:tr h="331050">
                <a:tc>
                  <a:txBody>
                    <a:bodyPr/>
                    <a:lstStyle/>
                    <a:p>
                      <a:pPr algn="l" fontAlgn="b"/>
                      <a:r>
                        <a:rPr lang="en-US" sz="1800" b="0" i="0" u="none" strike="noStrike">
                          <a:effectLst/>
                          <a:latin typeface="Montserrat" panose="00000500000000000000"/>
                        </a:rPr>
                        <a:t>White/Caucasian</a:t>
                      </a:r>
                    </a:p>
                  </a:txBody>
                  <a:tcPr marL="6350" marR="6350" marT="6350" marB="0" anchor="b">
                    <a:lnL>
                      <a:noFill/>
                    </a:lnL>
                    <a:lnR>
                      <a:noFill/>
                    </a:lnR>
                    <a:lnT w="12700" cap="flat" cmpd="sng" algn="ctr">
                      <a:noFill/>
                      <a:prstDash val="solid"/>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latin typeface="Montserrat" panose="00000500000000000000" pitchFamily="2" charset="0"/>
                        </a:rPr>
                        <a:t>80</a:t>
                      </a:r>
                    </a:p>
                  </a:txBody>
                  <a:tcPr marL="6165" marR="6165" marT="6165" marB="0" anchor="b">
                    <a:lnL>
                      <a:noFill/>
                    </a:lnL>
                    <a:lnR>
                      <a:noFill/>
                    </a:lnR>
                    <a:lnT w="12700" cap="flat" cmpd="sng" algn="ctr">
                      <a:noFill/>
                      <a:prstDash val="solid"/>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effectLst/>
                          <a:latin typeface="Montserrat" panose="00000500000000000000"/>
                        </a:rPr>
                        <a:t>81%</a:t>
                      </a:r>
                    </a:p>
                  </a:txBody>
                  <a:tcPr marL="6350" marR="6350" marT="6350" marB="0" anchor="b">
                    <a:lnL>
                      <a:noFill/>
                    </a:lnL>
                    <a:lnR>
                      <a:noFill/>
                    </a:lnR>
                    <a:lnT w="12700" cap="flat" cmpd="sng" algn="ctr">
                      <a:noFill/>
                      <a:prstDash val="solid"/>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9385104"/>
                  </a:ext>
                </a:extLst>
              </a:tr>
              <a:tr h="331050">
                <a:tc>
                  <a:txBody>
                    <a:bodyPr/>
                    <a:lstStyle/>
                    <a:p>
                      <a:pPr algn="l" fontAlgn="b"/>
                      <a:r>
                        <a:rPr lang="en-US" sz="1800" b="0" i="0" u="none" strike="noStrike" dirty="0">
                          <a:effectLst/>
                          <a:latin typeface="Montserrat" panose="00000500000000000000"/>
                        </a:rPr>
                        <a:t>Hispanic/Latino</a:t>
                      </a:r>
                    </a:p>
                  </a:txBody>
                  <a:tcPr marL="6350" marR="6350" marT="635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dirty="0">
                          <a:latin typeface="Montserrat" panose="00000500000000000000" pitchFamily="2" charset="0"/>
                        </a:rPr>
                        <a:t>7</a:t>
                      </a:r>
                    </a:p>
                  </a:txBody>
                  <a:tcPr marL="6165" marR="6165" marT="6165"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800" b="0" i="0" u="none" strike="noStrike" dirty="0">
                          <a:effectLst/>
                          <a:latin typeface="Montserrat" panose="00000500000000000000"/>
                        </a:rPr>
                        <a:t>7%</a:t>
                      </a:r>
                    </a:p>
                  </a:txBody>
                  <a:tcPr marL="6350" marR="6350" marT="635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713906252"/>
                  </a:ext>
                </a:extLst>
              </a:tr>
              <a:tr h="331050">
                <a:tc>
                  <a:txBody>
                    <a:bodyPr/>
                    <a:lstStyle/>
                    <a:p>
                      <a:pPr algn="l" fontAlgn="b"/>
                      <a:r>
                        <a:rPr lang="en-US" sz="1800" b="0" i="0" u="none" strike="noStrike">
                          <a:effectLst/>
                          <a:latin typeface="Montserrat" panose="00000500000000000000"/>
                        </a:rPr>
                        <a:t>Asian/Pacific Islander</a:t>
                      </a:r>
                    </a:p>
                  </a:txBody>
                  <a:tcPr marL="6350" marR="6350" marT="635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latin typeface="Montserrat" panose="00000500000000000000" pitchFamily="2" charset="0"/>
                        </a:rPr>
                        <a:t>7</a:t>
                      </a:r>
                    </a:p>
                  </a:txBody>
                  <a:tcPr marL="6165" marR="6165" marT="6165"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effectLst/>
                          <a:latin typeface="Montserrat" panose="00000500000000000000"/>
                        </a:rPr>
                        <a:t>7%</a:t>
                      </a:r>
                    </a:p>
                  </a:txBody>
                  <a:tcPr marL="6350" marR="6350" marT="635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1325058"/>
                  </a:ext>
                </a:extLst>
              </a:tr>
              <a:tr h="331050">
                <a:tc>
                  <a:txBody>
                    <a:bodyPr/>
                    <a:lstStyle/>
                    <a:p>
                      <a:pPr algn="l" fontAlgn="b"/>
                      <a:r>
                        <a:rPr lang="en-US" sz="1800" b="0" i="0" u="none" strike="noStrike">
                          <a:effectLst/>
                          <a:latin typeface="Montserrat" panose="00000500000000000000"/>
                        </a:rPr>
                        <a:t>Black/African-American</a:t>
                      </a:r>
                    </a:p>
                  </a:txBody>
                  <a:tcPr marL="6350" marR="6350" marT="635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dirty="0">
                          <a:latin typeface="Montserrat" panose="00000500000000000000" pitchFamily="2" charset="0"/>
                        </a:rPr>
                        <a:t>5</a:t>
                      </a:r>
                    </a:p>
                  </a:txBody>
                  <a:tcPr marL="6165" marR="6165" marT="6165"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800" b="0" i="0" u="none" strike="noStrike" dirty="0">
                          <a:effectLst/>
                          <a:latin typeface="Montserrat" panose="00000500000000000000"/>
                        </a:rPr>
                        <a:t>6%</a:t>
                      </a:r>
                    </a:p>
                  </a:txBody>
                  <a:tcPr marL="6350" marR="6350" marT="635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38403173"/>
                  </a:ext>
                </a:extLst>
              </a:tr>
              <a:tr h="331050">
                <a:tc>
                  <a:txBody>
                    <a:bodyPr/>
                    <a:lstStyle/>
                    <a:p>
                      <a:pPr algn="l" fontAlgn="b"/>
                      <a:r>
                        <a:rPr lang="en-US" sz="1800" b="0" i="0" u="none" strike="noStrike" dirty="0">
                          <a:effectLst/>
                          <a:latin typeface="Montserrat" panose="00000500000000000000"/>
                        </a:rPr>
                        <a:t>Other</a:t>
                      </a:r>
                    </a:p>
                  </a:txBody>
                  <a:tcPr marL="6350" marR="6350" marT="635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latin typeface="Montserrat" panose="00000500000000000000" pitchFamily="2" charset="0"/>
                        </a:rPr>
                        <a:t>3</a:t>
                      </a:r>
                    </a:p>
                  </a:txBody>
                  <a:tcPr marL="6165" marR="6165" marT="6165"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effectLst/>
                          <a:latin typeface="Montserrat" panose="00000500000000000000"/>
                        </a:rPr>
                        <a:t>6%</a:t>
                      </a:r>
                    </a:p>
                  </a:txBody>
                  <a:tcPr marL="6350" marR="6350" marT="635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0883383"/>
                  </a:ext>
                </a:extLst>
              </a:tr>
            </a:tbl>
          </a:graphicData>
        </a:graphic>
      </p:graphicFrame>
    </p:spTree>
    <p:extLst>
      <p:ext uri="{BB962C8B-B14F-4D97-AF65-F5344CB8AC3E}">
        <p14:creationId xmlns:p14="http://schemas.microsoft.com/office/powerpoint/2010/main" val="3394986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3808590-E75F-45DC-97FF-11D82CEB7F2B}"/>
              </a:ext>
            </a:extLst>
          </p:cNvPr>
          <p:cNvSpPr>
            <a:spLocks noGrp="1"/>
          </p:cNvSpPr>
          <p:nvPr>
            <p:ph type="sldNum" sz="quarter" idx="7"/>
          </p:nvPr>
        </p:nvSpPr>
        <p:spPr/>
        <p:txBody>
          <a:bodyPr/>
          <a:lstStyle/>
          <a:p>
            <a:pPr marL="38100">
              <a:lnSpc>
                <a:spcPts val="1240"/>
              </a:lnSpc>
            </a:pPr>
            <a:fld id="{81D60167-4931-47E6-BA6A-407CBD079E47}" type="slidenum">
              <a:rPr lang="en-US" smtClean="0"/>
              <a:t>18</a:t>
            </a:fld>
            <a:endParaRPr lang="en-US" dirty="0"/>
          </a:p>
        </p:txBody>
      </p:sp>
      <p:sp>
        <p:nvSpPr>
          <p:cNvPr id="6" name="object 3">
            <a:extLst>
              <a:ext uri="{FF2B5EF4-FFF2-40B4-BE49-F238E27FC236}">
                <a16:creationId xmlns:a16="http://schemas.microsoft.com/office/drawing/2014/main" id="{00212050-C88B-4B8F-9841-A228CC9D20BA}"/>
              </a:ext>
            </a:extLst>
          </p:cNvPr>
          <p:cNvSpPr txBox="1">
            <a:spLocks/>
          </p:cNvSpPr>
          <p:nvPr/>
        </p:nvSpPr>
        <p:spPr>
          <a:xfrm>
            <a:off x="152400" y="381000"/>
            <a:ext cx="4724400" cy="1524000"/>
          </a:xfrm>
          <a:prstGeom prst="rect">
            <a:avLst/>
          </a:prstGeom>
        </p:spPr>
        <p:txBody>
          <a:bodyPr vert="horz" wrap="square" lIns="91440" tIns="45720" rIns="91440" bIns="45720" rtlCol="0" anchor="b">
            <a:noAutofit/>
          </a:bodyPr>
          <a:lstStyle>
            <a:lvl1pPr>
              <a:defRPr sz="4000" b="1" i="0">
                <a:solidFill>
                  <a:srgbClr val="004282"/>
                </a:solidFill>
                <a:latin typeface="Montserrat"/>
                <a:ea typeface="+mj-ea"/>
                <a:cs typeface="Montserrat"/>
              </a:defRPr>
            </a:lvl1pPr>
          </a:lstStyle>
          <a:p>
            <a:pPr marR="5080">
              <a:lnSpc>
                <a:spcPct val="90000"/>
              </a:lnSpc>
              <a:spcBef>
                <a:spcPct val="0"/>
              </a:spcBef>
            </a:pPr>
            <a:r>
              <a:rPr lang="en-US" dirty="0">
                <a:solidFill>
                  <a:srgbClr val="DEEBF7"/>
                </a:solidFill>
                <a:latin typeface="Montserrat" panose="00000500000000000000" pitchFamily="2" charset="0"/>
                <a:cs typeface="+mj-cs"/>
              </a:rPr>
              <a:t>Characteristics of Homes Purchased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1">
            <a:extLst>
              <a:ext uri="{FF2B5EF4-FFF2-40B4-BE49-F238E27FC236}">
                <a16:creationId xmlns:a16="http://schemas.microsoft.com/office/drawing/2014/main" id="{9762637A-0C09-4BEA-A945-54813CA53960}"/>
              </a:ext>
            </a:extLst>
          </p:cNvPr>
          <p:cNvSpPr txBox="1">
            <a:spLocks/>
          </p:cNvSpPr>
          <p:nvPr/>
        </p:nvSpPr>
        <p:spPr>
          <a:xfrm>
            <a:off x="828194" y="284887"/>
            <a:ext cx="10484838" cy="93431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100" b="1" dirty="0">
                <a:latin typeface="Montserrat" panose="00000500000000000000" pitchFamily="2" charset="0"/>
              </a:rPr>
              <a:t>New and Previously Owned Homes Purchased</a:t>
            </a:r>
            <a:endParaRPr lang="en-US" sz="1400" b="1" dirty="0">
              <a:latin typeface="Montserrat" panose="00000500000000000000" pitchFamily="2" charset="0"/>
            </a:endParaRPr>
          </a:p>
        </p:txBody>
      </p:sp>
      <p:sp>
        <p:nvSpPr>
          <p:cNvPr id="4" name="Slide Number Placeholder 3">
            <a:extLst>
              <a:ext uri="{FF2B5EF4-FFF2-40B4-BE49-F238E27FC236}">
                <a16:creationId xmlns:a16="http://schemas.microsoft.com/office/drawing/2014/main" id="{16ED27B0-C817-43CB-99FB-B35558623624}"/>
              </a:ext>
            </a:extLst>
          </p:cNvPr>
          <p:cNvSpPr>
            <a:spLocks noGrp="1"/>
          </p:cNvSpPr>
          <p:nvPr>
            <p:ph type="sldNum" sz="quarter" idx="12"/>
          </p:nvPr>
        </p:nvSpPr>
        <p:spPr/>
        <p:txBody>
          <a:bodyPr/>
          <a:lstStyle/>
          <a:p>
            <a:fld id="{5B03D32D-F1BC-4E9C-97E1-36CFF5B22341}" type="slidenum">
              <a:rPr lang="en-US" smtClean="0"/>
              <a:t>19</a:t>
            </a:fld>
            <a:endParaRPr lang="en-US"/>
          </a:p>
        </p:txBody>
      </p:sp>
      <p:pic>
        <p:nvPicPr>
          <p:cNvPr id="8" name="Picture 7" descr="Text&#10;&#10;Description automatically generated with low confidence">
            <a:extLst>
              <a:ext uri="{FF2B5EF4-FFF2-40B4-BE49-F238E27FC236}">
                <a16:creationId xmlns:a16="http://schemas.microsoft.com/office/drawing/2014/main" id="{4050AE39-9492-4750-A3F2-5414E4BDB8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3600" y="6394424"/>
            <a:ext cx="1143000" cy="317500"/>
          </a:xfrm>
          <a:prstGeom prst="rect">
            <a:avLst/>
          </a:prstGeom>
        </p:spPr>
      </p:pic>
      <p:sp>
        <p:nvSpPr>
          <p:cNvPr id="11" name="TextBox 10">
            <a:extLst>
              <a:ext uri="{FF2B5EF4-FFF2-40B4-BE49-F238E27FC236}">
                <a16:creationId xmlns:a16="http://schemas.microsoft.com/office/drawing/2014/main" id="{6D8A14A8-F6D6-4509-A4DE-586BC206F7A7}"/>
              </a:ext>
            </a:extLst>
          </p:cNvPr>
          <p:cNvSpPr txBox="1"/>
          <p:nvPr/>
        </p:nvSpPr>
        <p:spPr>
          <a:xfrm>
            <a:off x="642697" y="6145193"/>
            <a:ext cx="3959888" cy="523220"/>
          </a:xfrm>
          <a:prstGeom prst="rect">
            <a:avLst/>
          </a:prstGeom>
          <a:noFill/>
        </p:spPr>
        <p:txBody>
          <a:bodyPr wrap="square" rtlCol="0">
            <a:spAutoFit/>
          </a:bodyPr>
          <a:lstStyle/>
          <a:p>
            <a:r>
              <a:rPr lang="en-US" sz="1400" i="1" dirty="0">
                <a:latin typeface="Montserrat" panose="00000500000000000000" pitchFamily="2" charset="0"/>
              </a:rPr>
              <a:t>2023 New Jersey Profile of Home Buyers and Sellers</a:t>
            </a:r>
          </a:p>
        </p:txBody>
      </p:sp>
      <p:graphicFrame>
        <p:nvGraphicFramePr>
          <p:cNvPr id="12" name="Chart 11">
            <a:extLst>
              <a:ext uri="{FF2B5EF4-FFF2-40B4-BE49-F238E27FC236}">
                <a16:creationId xmlns:a16="http://schemas.microsoft.com/office/drawing/2014/main" id="{E939BD9E-C03D-4F5A-A2CC-3054C4CE4874}"/>
              </a:ext>
            </a:extLst>
          </p:cNvPr>
          <p:cNvGraphicFramePr/>
          <p:nvPr>
            <p:extLst>
              <p:ext uri="{D42A27DB-BD31-4B8C-83A1-F6EECF244321}">
                <p14:modId xmlns:p14="http://schemas.microsoft.com/office/powerpoint/2010/main" val="3778288536"/>
              </p:ext>
            </p:extLst>
          </p:nvPr>
        </p:nvGraphicFramePr>
        <p:xfrm>
          <a:off x="718897" y="1048765"/>
          <a:ext cx="10906606" cy="50176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01814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175374" y="1574672"/>
            <a:ext cx="5635625" cy="3303468"/>
          </a:xfrm>
          <a:prstGeom prst="rect">
            <a:avLst/>
          </a:prstGeom>
        </p:spPr>
        <p:txBody>
          <a:bodyPr vert="horz" wrap="square" lIns="0" tIns="12700" rIns="0" bIns="0" rtlCol="0">
            <a:spAutoFit/>
          </a:bodyPr>
          <a:lstStyle/>
          <a:p>
            <a:pPr marL="12700">
              <a:lnSpc>
                <a:spcPts val="1530"/>
              </a:lnSpc>
              <a:spcBef>
                <a:spcPts val="100"/>
              </a:spcBef>
            </a:pPr>
            <a:r>
              <a:rPr sz="1500" b="0" spc="-5" dirty="0">
                <a:latin typeface="Montserrat Medium"/>
                <a:cs typeface="Montserrat Medium"/>
              </a:rPr>
              <a:t>Lawrence</a:t>
            </a:r>
            <a:r>
              <a:rPr sz="1500" b="0" spc="-25" dirty="0">
                <a:latin typeface="Montserrat Medium"/>
                <a:cs typeface="Montserrat Medium"/>
              </a:rPr>
              <a:t> </a:t>
            </a:r>
            <a:r>
              <a:rPr sz="1500" b="0" dirty="0">
                <a:latin typeface="Montserrat Medium"/>
                <a:cs typeface="Montserrat Medium"/>
              </a:rPr>
              <a:t>Yun,</a:t>
            </a:r>
            <a:r>
              <a:rPr sz="1500" b="0" spc="-30" dirty="0">
                <a:latin typeface="Montserrat Medium"/>
                <a:cs typeface="Montserrat Medium"/>
              </a:rPr>
              <a:t> </a:t>
            </a:r>
            <a:r>
              <a:rPr sz="1500" b="0" spc="-5" dirty="0">
                <a:latin typeface="Montserrat Medium"/>
                <a:cs typeface="Montserrat Medium"/>
              </a:rPr>
              <a:t>Ph.D.</a:t>
            </a:r>
            <a:endParaRPr sz="1500" dirty="0">
              <a:latin typeface="Montserrat Medium"/>
              <a:cs typeface="Montserrat Medium"/>
            </a:endParaRPr>
          </a:p>
          <a:p>
            <a:pPr marL="12700">
              <a:lnSpc>
                <a:spcPts val="1530"/>
              </a:lnSpc>
            </a:pPr>
            <a:r>
              <a:rPr sz="1500" b="0" spc="-5" dirty="0">
                <a:latin typeface="Montserrat Medium"/>
                <a:cs typeface="Montserrat Medium"/>
              </a:rPr>
              <a:t>Chief</a:t>
            </a:r>
            <a:r>
              <a:rPr sz="1500" b="0" spc="-15" dirty="0">
                <a:latin typeface="Montserrat Medium"/>
                <a:cs typeface="Montserrat Medium"/>
              </a:rPr>
              <a:t> </a:t>
            </a:r>
            <a:r>
              <a:rPr sz="1500" b="0" spc="-5" dirty="0">
                <a:latin typeface="Montserrat Medium"/>
                <a:cs typeface="Montserrat Medium"/>
              </a:rPr>
              <a:t>Economist</a:t>
            </a:r>
            <a:r>
              <a:rPr sz="1500" b="0" spc="-10" dirty="0">
                <a:latin typeface="Montserrat Medium"/>
                <a:cs typeface="Montserrat Medium"/>
              </a:rPr>
              <a:t> </a:t>
            </a:r>
            <a:r>
              <a:rPr sz="1500" b="0" dirty="0">
                <a:latin typeface="Montserrat Medium"/>
                <a:cs typeface="Montserrat Medium"/>
              </a:rPr>
              <a:t>and Senior</a:t>
            </a:r>
            <a:r>
              <a:rPr sz="1500" b="0" spc="-20" dirty="0">
                <a:latin typeface="Montserrat Medium"/>
                <a:cs typeface="Montserrat Medium"/>
              </a:rPr>
              <a:t> </a:t>
            </a:r>
            <a:r>
              <a:rPr sz="1500" b="0" dirty="0">
                <a:latin typeface="Montserrat Medium"/>
                <a:cs typeface="Montserrat Medium"/>
              </a:rPr>
              <a:t>Vice</a:t>
            </a:r>
            <a:r>
              <a:rPr sz="1500" b="0" spc="-25" dirty="0">
                <a:latin typeface="Montserrat Medium"/>
                <a:cs typeface="Montserrat Medium"/>
              </a:rPr>
              <a:t> </a:t>
            </a:r>
            <a:r>
              <a:rPr sz="1500" b="0" spc="-5" dirty="0">
                <a:latin typeface="Montserrat Medium"/>
                <a:cs typeface="Montserrat Medium"/>
              </a:rPr>
              <a:t>President</a:t>
            </a:r>
            <a:endParaRPr sz="1500" dirty="0">
              <a:latin typeface="Montserrat Medium"/>
              <a:cs typeface="Montserrat Medium"/>
            </a:endParaRPr>
          </a:p>
          <a:p>
            <a:pPr>
              <a:lnSpc>
                <a:spcPct val="100000"/>
              </a:lnSpc>
              <a:spcBef>
                <a:spcPts val="45"/>
              </a:spcBef>
            </a:pPr>
            <a:endParaRPr sz="1400" dirty="0">
              <a:latin typeface="Montserrat Medium"/>
              <a:cs typeface="Montserrat Medium"/>
            </a:endParaRPr>
          </a:p>
          <a:p>
            <a:pPr marL="12700">
              <a:lnSpc>
                <a:spcPts val="1530"/>
              </a:lnSpc>
              <a:spcBef>
                <a:spcPts val="5"/>
              </a:spcBef>
            </a:pPr>
            <a:r>
              <a:rPr sz="1500" b="0" dirty="0">
                <a:latin typeface="Montserrat Medium"/>
                <a:cs typeface="Montserrat Medium"/>
              </a:rPr>
              <a:t>Jessica</a:t>
            </a:r>
            <a:r>
              <a:rPr sz="1500" b="0" spc="-35" dirty="0">
                <a:latin typeface="Montserrat Medium"/>
                <a:cs typeface="Montserrat Medium"/>
              </a:rPr>
              <a:t> </a:t>
            </a:r>
            <a:r>
              <a:rPr sz="1500" b="0" dirty="0">
                <a:latin typeface="Montserrat Medium"/>
                <a:cs typeface="Montserrat Medium"/>
              </a:rPr>
              <a:t>Lautz,</a:t>
            </a:r>
            <a:r>
              <a:rPr sz="1500" b="0" spc="-10" dirty="0">
                <a:latin typeface="Montserrat Medium"/>
                <a:cs typeface="Montserrat Medium"/>
              </a:rPr>
              <a:t> </a:t>
            </a:r>
            <a:r>
              <a:rPr sz="1500" b="0" spc="-5" dirty="0">
                <a:latin typeface="Montserrat Medium"/>
                <a:cs typeface="Montserrat Medium"/>
              </a:rPr>
              <a:t>Dr.</a:t>
            </a:r>
            <a:r>
              <a:rPr sz="1500" b="0" spc="-25" dirty="0">
                <a:latin typeface="Montserrat Medium"/>
                <a:cs typeface="Montserrat Medium"/>
              </a:rPr>
              <a:t> </a:t>
            </a:r>
            <a:r>
              <a:rPr sz="1500" b="0" spc="-5" dirty="0">
                <a:latin typeface="Montserrat Medium"/>
                <a:cs typeface="Montserrat Medium"/>
              </a:rPr>
              <a:t>of</a:t>
            </a:r>
            <a:r>
              <a:rPr sz="1500" b="0" spc="-10" dirty="0">
                <a:latin typeface="Montserrat Medium"/>
                <a:cs typeface="Montserrat Medium"/>
              </a:rPr>
              <a:t> </a:t>
            </a:r>
            <a:r>
              <a:rPr sz="1500" b="0" dirty="0">
                <a:latin typeface="Montserrat Medium"/>
                <a:cs typeface="Montserrat Medium"/>
              </a:rPr>
              <a:t>Real</a:t>
            </a:r>
            <a:r>
              <a:rPr sz="1500" b="0" spc="-40" dirty="0">
                <a:latin typeface="Montserrat Medium"/>
                <a:cs typeface="Montserrat Medium"/>
              </a:rPr>
              <a:t> </a:t>
            </a:r>
            <a:r>
              <a:rPr sz="1500" b="0" dirty="0">
                <a:latin typeface="Montserrat Medium"/>
                <a:cs typeface="Montserrat Medium"/>
              </a:rPr>
              <a:t>Estate</a:t>
            </a:r>
            <a:endParaRPr sz="1500" dirty="0">
              <a:latin typeface="Montserrat Medium"/>
              <a:cs typeface="Montserrat Medium"/>
            </a:endParaRPr>
          </a:p>
          <a:p>
            <a:pPr marL="12700">
              <a:lnSpc>
                <a:spcPts val="1530"/>
              </a:lnSpc>
            </a:pPr>
            <a:r>
              <a:rPr sz="1500" b="0" dirty="0">
                <a:latin typeface="Montserrat Medium"/>
                <a:cs typeface="Montserrat Medium"/>
              </a:rPr>
              <a:t>Vice</a:t>
            </a:r>
            <a:r>
              <a:rPr sz="1500" b="0" spc="-25" dirty="0">
                <a:latin typeface="Montserrat Medium"/>
                <a:cs typeface="Montserrat Medium"/>
              </a:rPr>
              <a:t> </a:t>
            </a:r>
            <a:r>
              <a:rPr sz="1500" b="0" spc="-5" dirty="0">
                <a:latin typeface="Montserrat Medium"/>
                <a:cs typeface="Montserrat Medium"/>
              </a:rPr>
              <a:t>President,</a:t>
            </a:r>
            <a:r>
              <a:rPr sz="1500" b="0" spc="-25" dirty="0">
                <a:latin typeface="Montserrat Medium"/>
                <a:cs typeface="Montserrat Medium"/>
              </a:rPr>
              <a:t> </a:t>
            </a:r>
            <a:r>
              <a:rPr sz="1500" b="0" spc="-5" dirty="0">
                <a:latin typeface="Montserrat Medium"/>
                <a:cs typeface="Montserrat Medium"/>
              </a:rPr>
              <a:t>Demographics </a:t>
            </a:r>
            <a:r>
              <a:rPr sz="1500" b="0" dirty="0">
                <a:latin typeface="Montserrat Medium"/>
                <a:cs typeface="Montserrat Medium"/>
              </a:rPr>
              <a:t>and Behavioral</a:t>
            </a:r>
            <a:r>
              <a:rPr sz="1500" b="0" spc="-20" dirty="0">
                <a:latin typeface="Montserrat Medium"/>
                <a:cs typeface="Montserrat Medium"/>
              </a:rPr>
              <a:t> </a:t>
            </a:r>
            <a:r>
              <a:rPr sz="1500" b="0" dirty="0">
                <a:latin typeface="Montserrat Medium"/>
                <a:cs typeface="Montserrat Medium"/>
              </a:rPr>
              <a:t>Insights</a:t>
            </a:r>
            <a:endParaRPr sz="1500" dirty="0">
              <a:latin typeface="Montserrat Medium"/>
              <a:cs typeface="Montserrat Medium"/>
            </a:endParaRPr>
          </a:p>
          <a:p>
            <a:pPr>
              <a:lnSpc>
                <a:spcPct val="100000"/>
              </a:lnSpc>
              <a:spcBef>
                <a:spcPts val="50"/>
              </a:spcBef>
            </a:pPr>
            <a:endParaRPr sz="1400" dirty="0">
              <a:latin typeface="Montserrat Medium"/>
              <a:cs typeface="Montserrat Medium"/>
            </a:endParaRPr>
          </a:p>
          <a:p>
            <a:pPr marL="12700">
              <a:lnSpc>
                <a:spcPts val="1530"/>
              </a:lnSpc>
            </a:pPr>
            <a:r>
              <a:rPr lang="en-US" sz="1500" dirty="0">
                <a:latin typeface="Montserrat Medium"/>
                <a:cs typeface="Montserrat Medium"/>
              </a:rPr>
              <a:t>Brandi Snowden</a:t>
            </a:r>
          </a:p>
          <a:p>
            <a:pPr marL="12700">
              <a:lnSpc>
                <a:spcPts val="1530"/>
              </a:lnSpc>
            </a:pPr>
            <a:r>
              <a:rPr lang="en-US" sz="1500" dirty="0">
                <a:latin typeface="Montserrat Medium"/>
                <a:cs typeface="Montserrat Medium"/>
              </a:rPr>
              <a:t>Director, Member and Consumer Survey Research</a:t>
            </a:r>
          </a:p>
          <a:p>
            <a:pPr>
              <a:lnSpc>
                <a:spcPct val="100000"/>
              </a:lnSpc>
              <a:spcBef>
                <a:spcPts val="40"/>
              </a:spcBef>
            </a:pPr>
            <a:endParaRPr sz="1800" dirty="0">
              <a:latin typeface="Montserrat Medium"/>
              <a:cs typeface="Montserrat Medium"/>
            </a:endParaRPr>
          </a:p>
          <a:p>
            <a:pPr marL="12700" marR="3449320">
              <a:lnSpc>
                <a:spcPct val="70000"/>
              </a:lnSpc>
            </a:pPr>
            <a:r>
              <a:rPr sz="1500" b="0" dirty="0">
                <a:latin typeface="Montserrat Medium"/>
                <a:cs typeface="Montserrat Medium"/>
              </a:rPr>
              <a:t>Meredith Dunn </a:t>
            </a:r>
            <a:r>
              <a:rPr sz="1500" b="0" spc="5" dirty="0">
                <a:latin typeface="Montserrat Medium"/>
                <a:cs typeface="Montserrat Medium"/>
              </a:rPr>
              <a:t> </a:t>
            </a:r>
            <a:r>
              <a:rPr sz="1500" b="0" dirty="0">
                <a:latin typeface="Montserrat Medium"/>
                <a:cs typeface="Montserrat Medium"/>
              </a:rPr>
              <a:t>R</a:t>
            </a:r>
            <a:r>
              <a:rPr sz="1500" b="0" spc="5" dirty="0">
                <a:latin typeface="Montserrat Medium"/>
                <a:cs typeface="Montserrat Medium"/>
              </a:rPr>
              <a:t>e</a:t>
            </a:r>
            <a:r>
              <a:rPr sz="1500" b="0" dirty="0">
                <a:latin typeface="Montserrat Medium"/>
                <a:cs typeface="Montserrat Medium"/>
              </a:rPr>
              <a:t>sear</a:t>
            </a:r>
            <a:r>
              <a:rPr sz="1500" b="0" spc="-5" dirty="0">
                <a:latin typeface="Montserrat Medium"/>
                <a:cs typeface="Montserrat Medium"/>
              </a:rPr>
              <a:t>c</a:t>
            </a:r>
            <a:r>
              <a:rPr sz="1500" b="0" dirty="0">
                <a:latin typeface="Montserrat Medium"/>
                <a:cs typeface="Montserrat Medium"/>
              </a:rPr>
              <a:t>h</a:t>
            </a:r>
            <a:r>
              <a:rPr sz="1500" b="0" spc="-25" dirty="0">
                <a:latin typeface="Montserrat Medium"/>
                <a:cs typeface="Montserrat Medium"/>
              </a:rPr>
              <a:t> </a:t>
            </a:r>
            <a:r>
              <a:rPr sz="1500" b="0" dirty="0">
                <a:latin typeface="Montserrat Medium"/>
                <a:cs typeface="Montserrat Medium"/>
              </a:rPr>
              <a:t>Manager</a:t>
            </a:r>
            <a:endParaRPr lang="en-US" sz="1500" b="0" dirty="0">
              <a:latin typeface="Montserrat Medium"/>
              <a:cs typeface="Montserrat Medium"/>
            </a:endParaRPr>
          </a:p>
          <a:p>
            <a:pPr marL="12700" marR="3449320">
              <a:lnSpc>
                <a:spcPct val="70000"/>
              </a:lnSpc>
            </a:pPr>
            <a:endParaRPr lang="en-US" sz="1500" dirty="0">
              <a:latin typeface="Montserrat Medium"/>
              <a:cs typeface="Montserrat Medium"/>
            </a:endParaRPr>
          </a:p>
          <a:p>
            <a:pPr marL="12700" marR="3449320">
              <a:lnSpc>
                <a:spcPct val="70000"/>
              </a:lnSpc>
            </a:pPr>
            <a:r>
              <a:rPr lang="en-US" sz="1500" dirty="0">
                <a:latin typeface="Montserrat Medium"/>
                <a:cs typeface="Montserrat Medium"/>
              </a:rPr>
              <a:t>Matt Christopherson</a:t>
            </a:r>
          </a:p>
          <a:p>
            <a:pPr marL="12700">
              <a:lnSpc>
                <a:spcPts val="1530"/>
              </a:lnSpc>
            </a:pPr>
            <a:r>
              <a:rPr lang="en-US" sz="1500" dirty="0">
                <a:latin typeface="Montserrat Medium"/>
                <a:cs typeface="Montserrat Medium"/>
              </a:rPr>
              <a:t>Director, Business and Consumer Research</a:t>
            </a:r>
          </a:p>
          <a:p>
            <a:pPr marL="12700">
              <a:lnSpc>
                <a:spcPts val="1530"/>
              </a:lnSpc>
            </a:pPr>
            <a:endParaRPr lang="en-US" sz="1500" dirty="0">
              <a:latin typeface="Montserrat Medium"/>
              <a:cs typeface="Montserrat Medium"/>
            </a:endParaRPr>
          </a:p>
          <a:p>
            <a:pPr marL="12700">
              <a:lnSpc>
                <a:spcPts val="1530"/>
              </a:lnSpc>
            </a:pPr>
            <a:r>
              <a:rPr lang="en-US" sz="1500" dirty="0">
                <a:latin typeface="Montserrat Medium"/>
                <a:cs typeface="Montserrat Medium"/>
              </a:rPr>
              <a:t>Sidnee Holmes</a:t>
            </a:r>
          </a:p>
          <a:p>
            <a:pPr marL="12700">
              <a:lnSpc>
                <a:spcPts val="1530"/>
              </a:lnSpc>
            </a:pPr>
            <a:r>
              <a:rPr lang="en-US" sz="1500" dirty="0">
                <a:latin typeface="Montserrat Medium"/>
                <a:cs typeface="Montserrat Medium"/>
              </a:rPr>
              <a:t>Research Associate</a:t>
            </a:r>
            <a:endParaRPr sz="1500" dirty="0">
              <a:latin typeface="Montserrat Medium"/>
              <a:cs typeface="Montserrat Medium"/>
            </a:endParaRPr>
          </a:p>
        </p:txBody>
      </p:sp>
      <p:sp>
        <p:nvSpPr>
          <p:cNvPr id="3" name="object 3"/>
          <p:cNvSpPr/>
          <p:nvPr/>
        </p:nvSpPr>
        <p:spPr>
          <a:xfrm>
            <a:off x="6218682" y="1271777"/>
            <a:ext cx="1451610" cy="0"/>
          </a:xfrm>
          <a:custGeom>
            <a:avLst/>
            <a:gdLst/>
            <a:ahLst/>
            <a:cxnLst/>
            <a:rect l="l" t="t" r="r" b="b"/>
            <a:pathLst>
              <a:path w="1451609">
                <a:moveTo>
                  <a:pt x="0" y="0"/>
                </a:moveTo>
                <a:lnTo>
                  <a:pt x="1451228" y="0"/>
                </a:lnTo>
              </a:path>
            </a:pathLst>
          </a:custGeom>
          <a:ln w="28956">
            <a:solidFill>
              <a:srgbClr val="006BB7"/>
            </a:solidFill>
          </a:ln>
        </p:spPr>
        <p:txBody>
          <a:bodyPr wrap="square" lIns="0" tIns="0" rIns="0" bIns="0" rtlCol="0"/>
          <a:lstStyle/>
          <a:p>
            <a:endParaRPr/>
          </a:p>
        </p:txBody>
      </p:sp>
      <p:sp>
        <p:nvSpPr>
          <p:cNvPr id="5" name="object 5"/>
          <p:cNvSpPr txBox="1">
            <a:spLocks noGrp="1"/>
          </p:cNvSpPr>
          <p:nvPr>
            <p:ph type="title"/>
          </p:nvPr>
        </p:nvSpPr>
        <p:spPr>
          <a:xfrm>
            <a:off x="6175375" y="555752"/>
            <a:ext cx="4465955" cy="574040"/>
          </a:xfrm>
          <a:prstGeom prst="rect">
            <a:avLst/>
          </a:prstGeom>
        </p:spPr>
        <p:txBody>
          <a:bodyPr vert="horz" wrap="square" lIns="0" tIns="12700" rIns="0" bIns="0" rtlCol="0">
            <a:spAutoFit/>
          </a:bodyPr>
          <a:lstStyle/>
          <a:p>
            <a:pPr marL="12700">
              <a:lnSpc>
                <a:spcPct val="100000"/>
              </a:lnSpc>
              <a:spcBef>
                <a:spcPts val="100"/>
              </a:spcBef>
            </a:pPr>
            <a:r>
              <a:rPr sz="3600" b="0" spc="-20" dirty="0">
                <a:latin typeface="Montserrat Medium"/>
                <a:cs typeface="Montserrat Medium"/>
              </a:rPr>
              <a:t>NAR</a:t>
            </a:r>
            <a:r>
              <a:rPr sz="3600" b="0" spc="-135" dirty="0">
                <a:latin typeface="Montserrat Medium"/>
                <a:cs typeface="Montserrat Medium"/>
              </a:rPr>
              <a:t> </a:t>
            </a:r>
            <a:r>
              <a:rPr sz="3600" b="0" spc="-30" dirty="0">
                <a:latin typeface="Montserrat Medium"/>
                <a:cs typeface="Montserrat Medium"/>
              </a:rPr>
              <a:t>Research</a:t>
            </a:r>
            <a:r>
              <a:rPr sz="3600" b="0" spc="-130" dirty="0">
                <a:latin typeface="Montserrat Medium"/>
                <a:cs typeface="Montserrat Medium"/>
              </a:rPr>
              <a:t> </a:t>
            </a:r>
            <a:r>
              <a:rPr sz="3600" b="0" spc="-20" dirty="0">
                <a:latin typeface="Montserrat Medium"/>
                <a:cs typeface="Montserrat Medium"/>
              </a:rPr>
              <a:t>Staff</a:t>
            </a:r>
            <a:endParaRPr sz="3600">
              <a:latin typeface="Montserrat Medium"/>
              <a:cs typeface="Montserrat Medium"/>
            </a:endParaRPr>
          </a:p>
        </p:txBody>
      </p:sp>
      <p:sp>
        <p:nvSpPr>
          <p:cNvPr id="6" name="object 6"/>
          <p:cNvSpPr/>
          <p:nvPr/>
        </p:nvSpPr>
        <p:spPr>
          <a:xfrm>
            <a:off x="0" y="0"/>
            <a:ext cx="5158740" cy="6858000"/>
          </a:xfrm>
          <a:custGeom>
            <a:avLst/>
            <a:gdLst/>
            <a:ahLst/>
            <a:cxnLst/>
            <a:rect l="l" t="t" r="r" b="b"/>
            <a:pathLst>
              <a:path w="5158740" h="6858000">
                <a:moveTo>
                  <a:pt x="5158740" y="0"/>
                </a:moveTo>
                <a:lnTo>
                  <a:pt x="0" y="0"/>
                </a:lnTo>
                <a:lnTo>
                  <a:pt x="0" y="6858000"/>
                </a:lnTo>
                <a:lnTo>
                  <a:pt x="5158740" y="6858000"/>
                </a:lnTo>
                <a:lnTo>
                  <a:pt x="5158740" y="0"/>
                </a:lnTo>
                <a:close/>
              </a:path>
            </a:pathLst>
          </a:custGeom>
          <a:solidFill>
            <a:srgbClr val="006BB7"/>
          </a:solidFill>
        </p:spPr>
        <p:txBody>
          <a:bodyPr wrap="square" lIns="0" tIns="0" rIns="0" bIns="0" rtlCol="0"/>
          <a:lstStyle/>
          <a:p>
            <a:endParaRPr/>
          </a:p>
        </p:txBody>
      </p:sp>
      <p:sp>
        <p:nvSpPr>
          <p:cNvPr id="7" name="object 7"/>
          <p:cNvSpPr txBox="1"/>
          <p:nvPr/>
        </p:nvSpPr>
        <p:spPr>
          <a:xfrm>
            <a:off x="6236334" y="5330393"/>
            <a:ext cx="4225290" cy="940435"/>
          </a:xfrm>
          <a:prstGeom prst="rect">
            <a:avLst/>
          </a:prstGeom>
        </p:spPr>
        <p:txBody>
          <a:bodyPr vert="horz" wrap="square" lIns="0" tIns="12065" rIns="0" bIns="0" rtlCol="0">
            <a:spAutoFit/>
          </a:bodyPr>
          <a:lstStyle/>
          <a:p>
            <a:pPr marL="12700">
              <a:lnSpc>
                <a:spcPct val="100000"/>
              </a:lnSpc>
              <a:spcBef>
                <a:spcPts val="95"/>
              </a:spcBef>
            </a:pPr>
            <a:r>
              <a:rPr sz="1000" spc="-5" dirty="0">
                <a:latin typeface="Montserrat"/>
                <a:cs typeface="Montserrat"/>
              </a:rPr>
              <a:t>©202</a:t>
            </a:r>
            <a:r>
              <a:rPr lang="en-US" sz="1000" spc="-5" dirty="0">
                <a:latin typeface="Montserrat"/>
                <a:cs typeface="Montserrat"/>
              </a:rPr>
              <a:t>4</a:t>
            </a:r>
            <a:r>
              <a:rPr sz="1000" spc="5" dirty="0">
                <a:latin typeface="Montserrat"/>
                <a:cs typeface="Montserrat"/>
              </a:rPr>
              <a:t> </a:t>
            </a:r>
            <a:r>
              <a:rPr sz="1000" spc="-5" dirty="0">
                <a:latin typeface="Montserrat"/>
                <a:cs typeface="Montserrat"/>
              </a:rPr>
              <a:t>National</a:t>
            </a:r>
            <a:r>
              <a:rPr sz="1000" spc="15" dirty="0">
                <a:latin typeface="Montserrat"/>
                <a:cs typeface="Montserrat"/>
              </a:rPr>
              <a:t> </a:t>
            </a:r>
            <a:r>
              <a:rPr sz="1000" spc="-5" dirty="0">
                <a:latin typeface="Montserrat"/>
                <a:cs typeface="Montserrat"/>
              </a:rPr>
              <a:t>Association of REALTORS®</a:t>
            </a:r>
            <a:endParaRPr sz="1000" dirty="0">
              <a:latin typeface="Montserrat"/>
              <a:cs typeface="Montserrat"/>
            </a:endParaRPr>
          </a:p>
          <a:p>
            <a:pPr marL="12700">
              <a:lnSpc>
                <a:spcPct val="100000"/>
              </a:lnSpc>
              <a:spcBef>
                <a:spcPts val="5"/>
              </a:spcBef>
            </a:pPr>
            <a:r>
              <a:rPr sz="1000" spc="-5" dirty="0">
                <a:latin typeface="Montserrat"/>
                <a:cs typeface="Montserrat"/>
              </a:rPr>
              <a:t>All</a:t>
            </a:r>
            <a:r>
              <a:rPr sz="1000" spc="-15" dirty="0">
                <a:latin typeface="Montserrat"/>
                <a:cs typeface="Montserrat"/>
              </a:rPr>
              <a:t> </a:t>
            </a:r>
            <a:r>
              <a:rPr sz="1000" spc="-5" dirty="0">
                <a:latin typeface="Montserrat"/>
                <a:cs typeface="Montserrat"/>
              </a:rPr>
              <a:t>Rights Reserved.</a:t>
            </a:r>
            <a:endParaRPr sz="1000" dirty="0">
              <a:latin typeface="Montserrat"/>
              <a:cs typeface="Montserrat"/>
            </a:endParaRPr>
          </a:p>
          <a:p>
            <a:pPr marL="12700" marR="5080">
              <a:lnSpc>
                <a:spcPct val="100000"/>
              </a:lnSpc>
            </a:pPr>
            <a:r>
              <a:rPr sz="1000" spc="-5" dirty="0">
                <a:latin typeface="Montserrat"/>
                <a:cs typeface="Montserrat"/>
              </a:rPr>
              <a:t>May not</a:t>
            </a:r>
            <a:r>
              <a:rPr sz="1000" spc="-10" dirty="0">
                <a:latin typeface="Montserrat"/>
                <a:cs typeface="Montserrat"/>
              </a:rPr>
              <a:t> be </a:t>
            </a:r>
            <a:r>
              <a:rPr sz="1000" spc="-5" dirty="0">
                <a:latin typeface="Montserrat"/>
                <a:cs typeface="Montserrat"/>
              </a:rPr>
              <a:t>reprinted</a:t>
            </a:r>
            <a:r>
              <a:rPr sz="1000" spc="20" dirty="0">
                <a:latin typeface="Montserrat"/>
                <a:cs typeface="Montserrat"/>
              </a:rPr>
              <a:t> </a:t>
            </a:r>
            <a:r>
              <a:rPr sz="1000" spc="-5" dirty="0">
                <a:latin typeface="Montserrat"/>
                <a:cs typeface="Montserrat"/>
              </a:rPr>
              <a:t>in</a:t>
            </a:r>
            <a:r>
              <a:rPr sz="1000" spc="5" dirty="0">
                <a:latin typeface="Montserrat"/>
                <a:cs typeface="Montserrat"/>
              </a:rPr>
              <a:t> </a:t>
            </a:r>
            <a:r>
              <a:rPr sz="1000" spc="-5" dirty="0">
                <a:latin typeface="Montserrat"/>
                <a:cs typeface="Montserrat"/>
              </a:rPr>
              <a:t>whole</a:t>
            </a:r>
            <a:r>
              <a:rPr sz="1000" spc="10" dirty="0">
                <a:latin typeface="Montserrat"/>
                <a:cs typeface="Montserrat"/>
              </a:rPr>
              <a:t> </a:t>
            </a:r>
            <a:r>
              <a:rPr sz="1000" spc="-5" dirty="0">
                <a:latin typeface="Montserrat"/>
                <a:cs typeface="Montserrat"/>
              </a:rPr>
              <a:t>or in</a:t>
            </a:r>
            <a:r>
              <a:rPr sz="1000" spc="5" dirty="0">
                <a:latin typeface="Montserrat"/>
                <a:cs typeface="Montserrat"/>
              </a:rPr>
              <a:t> </a:t>
            </a:r>
            <a:r>
              <a:rPr sz="1000" spc="-5" dirty="0">
                <a:latin typeface="Montserrat"/>
                <a:cs typeface="Montserrat"/>
              </a:rPr>
              <a:t>part</a:t>
            </a:r>
            <a:r>
              <a:rPr sz="1000" dirty="0">
                <a:latin typeface="Montserrat"/>
                <a:cs typeface="Montserrat"/>
              </a:rPr>
              <a:t> </a:t>
            </a:r>
            <a:r>
              <a:rPr sz="1000" spc="-5" dirty="0">
                <a:latin typeface="Montserrat"/>
                <a:cs typeface="Montserrat"/>
              </a:rPr>
              <a:t>without permission</a:t>
            </a:r>
            <a:r>
              <a:rPr sz="1000" spc="30" dirty="0">
                <a:latin typeface="Montserrat"/>
                <a:cs typeface="Montserrat"/>
              </a:rPr>
              <a:t> </a:t>
            </a:r>
            <a:r>
              <a:rPr sz="1000" spc="-5" dirty="0">
                <a:latin typeface="Montserrat"/>
                <a:cs typeface="Montserrat"/>
              </a:rPr>
              <a:t>of the </a:t>
            </a:r>
            <a:r>
              <a:rPr sz="1000" spc="-250" dirty="0">
                <a:latin typeface="Montserrat"/>
                <a:cs typeface="Montserrat"/>
              </a:rPr>
              <a:t> </a:t>
            </a:r>
            <a:r>
              <a:rPr sz="1000" spc="-5" dirty="0">
                <a:latin typeface="Montserrat"/>
                <a:cs typeface="Montserrat"/>
              </a:rPr>
              <a:t>National</a:t>
            </a:r>
            <a:r>
              <a:rPr sz="1000" spc="10" dirty="0">
                <a:latin typeface="Montserrat"/>
                <a:cs typeface="Montserrat"/>
              </a:rPr>
              <a:t> </a:t>
            </a:r>
            <a:r>
              <a:rPr sz="1000" spc="-5" dirty="0">
                <a:latin typeface="Montserrat"/>
                <a:cs typeface="Montserrat"/>
              </a:rPr>
              <a:t>Association of REALTORS®.</a:t>
            </a:r>
            <a:endParaRPr sz="1000" dirty="0">
              <a:latin typeface="Montserrat"/>
              <a:cs typeface="Montserrat"/>
            </a:endParaRPr>
          </a:p>
          <a:p>
            <a:pPr marL="12700">
              <a:lnSpc>
                <a:spcPct val="100000"/>
              </a:lnSpc>
            </a:pPr>
            <a:r>
              <a:rPr sz="1000" spc="-5" dirty="0">
                <a:latin typeface="Montserrat"/>
                <a:cs typeface="Montserrat"/>
              </a:rPr>
              <a:t>For</a:t>
            </a:r>
            <a:r>
              <a:rPr sz="1000" spc="-10" dirty="0">
                <a:latin typeface="Montserrat"/>
                <a:cs typeface="Montserrat"/>
              </a:rPr>
              <a:t> </a:t>
            </a:r>
            <a:r>
              <a:rPr sz="1000" spc="-5" dirty="0">
                <a:latin typeface="Montserrat"/>
                <a:cs typeface="Montserrat"/>
              </a:rPr>
              <a:t>reprint</a:t>
            </a:r>
            <a:r>
              <a:rPr sz="1000" spc="20" dirty="0">
                <a:latin typeface="Montserrat"/>
                <a:cs typeface="Montserrat"/>
              </a:rPr>
              <a:t> </a:t>
            </a:r>
            <a:r>
              <a:rPr sz="1000" spc="-5" dirty="0">
                <a:latin typeface="Montserrat"/>
                <a:cs typeface="Montserrat"/>
              </a:rPr>
              <a:t>information,</a:t>
            </a:r>
            <a:r>
              <a:rPr sz="1000" spc="25" dirty="0">
                <a:latin typeface="Montserrat"/>
                <a:cs typeface="Montserrat"/>
              </a:rPr>
              <a:t> </a:t>
            </a:r>
            <a:r>
              <a:rPr sz="1000" spc="-5" dirty="0">
                <a:latin typeface="Montserrat"/>
                <a:cs typeface="Montserrat"/>
              </a:rPr>
              <a:t>contact </a:t>
            </a:r>
            <a:r>
              <a:rPr sz="1000" u="sng" spc="-5" dirty="0">
                <a:solidFill>
                  <a:srgbClr val="0462C1"/>
                </a:solidFill>
                <a:uFill>
                  <a:solidFill>
                    <a:srgbClr val="0462C1"/>
                  </a:solidFill>
                </a:uFill>
                <a:latin typeface="Montserrat"/>
                <a:cs typeface="Montserrat"/>
                <a:hlinkClick r:id="rId2"/>
              </a:rPr>
              <a:t>data@realtors.org</a:t>
            </a:r>
            <a:r>
              <a:rPr sz="1000" spc="-5" dirty="0">
                <a:latin typeface="Montserrat"/>
                <a:cs typeface="Montserrat"/>
              </a:rPr>
              <a:t>.</a:t>
            </a:r>
            <a:endParaRPr sz="1000" dirty="0">
              <a:latin typeface="Montserrat"/>
              <a:cs typeface="Montserrat"/>
            </a:endParaRPr>
          </a:p>
          <a:p>
            <a:pPr marL="12700">
              <a:lnSpc>
                <a:spcPct val="100000"/>
              </a:lnSpc>
            </a:pPr>
            <a:r>
              <a:rPr lang="en-US" sz="1000" b="1" spc="-5" dirty="0">
                <a:latin typeface="Montserrat"/>
                <a:cs typeface="Montserrat"/>
              </a:rPr>
              <a:t>January </a:t>
            </a:r>
            <a:r>
              <a:rPr sz="1000" b="1" spc="-5" dirty="0">
                <a:latin typeface="Montserrat"/>
                <a:cs typeface="Montserrat"/>
              </a:rPr>
              <a:t>202</a:t>
            </a:r>
            <a:r>
              <a:rPr lang="en-US" sz="1000" b="1" spc="-5" dirty="0">
                <a:latin typeface="Montserrat"/>
                <a:cs typeface="Montserrat"/>
              </a:rPr>
              <a:t>4</a:t>
            </a:r>
            <a:endParaRPr sz="1000" dirty="0">
              <a:latin typeface="Montserrat"/>
              <a:cs typeface="Montserrat"/>
            </a:endParaRPr>
          </a:p>
        </p:txBody>
      </p:sp>
      <p:sp>
        <p:nvSpPr>
          <p:cNvPr id="8" name="object 8"/>
          <p:cNvSpPr txBox="1"/>
          <p:nvPr/>
        </p:nvSpPr>
        <p:spPr>
          <a:xfrm>
            <a:off x="11150854" y="6468719"/>
            <a:ext cx="161925" cy="168910"/>
          </a:xfrm>
          <a:prstGeom prst="rect">
            <a:avLst/>
          </a:prstGeom>
        </p:spPr>
        <p:txBody>
          <a:bodyPr vert="horz" wrap="square" lIns="0" tIns="0" rIns="0" bIns="0" rtlCol="0">
            <a:spAutoFit/>
          </a:bodyPr>
          <a:lstStyle/>
          <a:p>
            <a:pPr marL="38100">
              <a:lnSpc>
                <a:spcPts val="1165"/>
              </a:lnSpc>
            </a:pPr>
            <a:fld id="{81D60167-4931-47E6-BA6A-407CBD079E47}" type="slidenum">
              <a:rPr sz="1100" spc="10" dirty="0">
                <a:solidFill>
                  <a:srgbClr val="888888"/>
                </a:solidFill>
                <a:latin typeface="Calibri"/>
                <a:cs typeface="Calibri"/>
              </a:rPr>
              <a:t>2</a:t>
            </a:fld>
            <a:endParaRPr sz="1100" dirty="0">
              <a:latin typeface="Calibri"/>
              <a:cs typeface="Calibri"/>
            </a:endParaRPr>
          </a:p>
        </p:txBody>
      </p:sp>
      <p:pic>
        <p:nvPicPr>
          <p:cNvPr id="10" name="Picture 9" descr="Text&#10;&#10;Description automatically generated with low confidence">
            <a:extLst>
              <a:ext uri="{FF2B5EF4-FFF2-40B4-BE49-F238E27FC236}">
                <a16:creationId xmlns:a16="http://schemas.microsoft.com/office/drawing/2014/main" id="{B949A6F6-3CE1-4A9C-833D-BF70C08809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3600" y="6394424"/>
            <a:ext cx="1143000" cy="3175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1">
            <a:extLst>
              <a:ext uri="{FF2B5EF4-FFF2-40B4-BE49-F238E27FC236}">
                <a16:creationId xmlns:a16="http://schemas.microsoft.com/office/drawing/2014/main" id="{9762637A-0C09-4BEA-A945-54813CA53960}"/>
              </a:ext>
            </a:extLst>
          </p:cNvPr>
          <p:cNvSpPr txBox="1">
            <a:spLocks/>
          </p:cNvSpPr>
          <p:nvPr/>
        </p:nvSpPr>
        <p:spPr>
          <a:xfrm>
            <a:off x="914399" y="488976"/>
            <a:ext cx="10484838" cy="93431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100" b="1" dirty="0">
                <a:latin typeface="Montserrat" panose="00000500000000000000" pitchFamily="2" charset="0"/>
              </a:rPr>
              <a:t>Type of Home Purchased</a:t>
            </a:r>
            <a:endParaRPr lang="en-US" sz="1400" b="1" dirty="0">
              <a:latin typeface="Montserrat" panose="00000500000000000000" pitchFamily="2" charset="0"/>
            </a:endParaRPr>
          </a:p>
        </p:txBody>
      </p:sp>
      <p:sp>
        <p:nvSpPr>
          <p:cNvPr id="4" name="Slide Number Placeholder 3">
            <a:extLst>
              <a:ext uri="{FF2B5EF4-FFF2-40B4-BE49-F238E27FC236}">
                <a16:creationId xmlns:a16="http://schemas.microsoft.com/office/drawing/2014/main" id="{16ED27B0-C817-43CB-99FB-B35558623624}"/>
              </a:ext>
            </a:extLst>
          </p:cNvPr>
          <p:cNvSpPr>
            <a:spLocks noGrp="1"/>
          </p:cNvSpPr>
          <p:nvPr>
            <p:ph type="sldNum" sz="quarter" idx="12"/>
          </p:nvPr>
        </p:nvSpPr>
        <p:spPr/>
        <p:txBody>
          <a:bodyPr/>
          <a:lstStyle/>
          <a:p>
            <a:fld id="{5B03D32D-F1BC-4E9C-97E1-36CFF5B22341}" type="slidenum">
              <a:rPr lang="en-US" smtClean="0"/>
              <a:t>20</a:t>
            </a:fld>
            <a:endParaRPr lang="en-US"/>
          </a:p>
        </p:txBody>
      </p:sp>
      <p:pic>
        <p:nvPicPr>
          <p:cNvPr id="8" name="Picture 7" descr="Text&#10;&#10;Description automatically generated with low confidence">
            <a:extLst>
              <a:ext uri="{FF2B5EF4-FFF2-40B4-BE49-F238E27FC236}">
                <a16:creationId xmlns:a16="http://schemas.microsoft.com/office/drawing/2014/main" id="{4050AE39-9492-4750-A3F2-5414E4BDB8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3600" y="6394424"/>
            <a:ext cx="1143000" cy="317500"/>
          </a:xfrm>
          <a:prstGeom prst="rect">
            <a:avLst/>
          </a:prstGeom>
        </p:spPr>
      </p:pic>
      <p:sp>
        <p:nvSpPr>
          <p:cNvPr id="11" name="TextBox 10">
            <a:extLst>
              <a:ext uri="{FF2B5EF4-FFF2-40B4-BE49-F238E27FC236}">
                <a16:creationId xmlns:a16="http://schemas.microsoft.com/office/drawing/2014/main" id="{6D8A14A8-F6D6-4509-A4DE-586BC206F7A7}"/>
              </a:ext>
            </a:extLst>
          </p:cNvPr>
          <p:cNvSpPr txBox="1"/>
          <p:nvPr/>
        </p:nvSpPr>
        <p:spPr>
          <a:xfrm>
            <a:off x="381000" y="6100032"/>
            <a:ext cx="4036088" cy="523220"/>
          </a:xfrm>
          <a:prstGeom prst="rect">
            <a:avLst/>
          </a:prstGeom>
          <a:noFill/>
        </p:spPr>
        <p:txBody>
          <a:bodyPr wrap="square" rtlCol="0">
            <a:spAutoFit/>
          </a:bodyPr>
          <a:lstStyle/>
          <a:p>
            <a:r>
              <a:rPr lang="en-US" sz="1400" i="1" dirty="0">
                <a:latin typeface="Montserrat" panose="00000500000000000000" pitchFamily="2" charset="0"/>
              </a:rPr>
              <a:t>2023 New Jersey Profile of Home Buyers and Sellers</a:t>
            </a:r>
          </a:p>
        </p:txBody>
      </p:sp>
      <p:graphicFrame>
        <p:nvGraphicFramePr>
          <p:cNvPr id="6" name="Table 5">
            <a:extLst>
              <a:ext uri="{FF2B5EF4-FFF2-40B4-BE49-F238E27FC236}">
                <a16:creationId xmlns:a16="http://schemas.microsoft.com/office/drawing/2014/main" id="{FDC3D643-B278-4FFD-8364-796116842C95}"/>
              </a:ext>
            </a:extLst>
          </p:cNvPr>
          <p:cNvGraphicFramePr>
            <a:graphicFrameLocks noGrp="1"/>
          </p:cNvGraphicFramePr>
          <p:nvPr>
            <p:extLst>
              <p:ext uri="{D42A27DB-BD31-4B8C-83A1-F6EECF244321}">
                <p14:modId xmlns:p14="http://schemas.microsoft.com/office/powerpoint/2010/main" val="1164117474"/>
              </p:ext>
            </p:extLst>
          </p:nvPr>
        </p:nvGraphicFramePr>
        <p:xfrm>
          <a:off x="914399" y="1853137"/>
          <a:ext cx="10363201" cy="3151726"/>
        </p:xfrm>
        <a:graphic>
          <a:graphicData uri="http://schemas.openxmlformats.org/drawingml/2006/table">
            <a:tbl>
              <a:tblPr bandRow="1"/>
              <a:tblGrid>
                <a:gridCol w="4292588">
                  <a:extLst>
                    <a:ext uri="{9D8B030D-6E8A-4147-A177-3AD203B41FA5}">
                      <a16:colId xmlns:a16="http://schemas.microsoft.com/office/drawing/2014/main" val="4105456806"/>
                    </a:ext>
                  </a:extLst>
                </a:gridCol>
                <a:gridCol w="2606910">
                  <a:extLst>
                    <a:ext uri="{9D8B030D-6E8A-4147-A177-3AD203B41FA5}">
                      <a16:colId xmlns:a16="http://schemas.microsoft.com/office/drawing/2014/main" val="1478223839"/>
                    </a:ext>
                  </a:extLst>
                </a:gridCol>
                <a:gridCol w="3463703">
                  <a:extLst>
                    <a:ext uri="{9D8B030D-6E8A-4147-A177-3AD203B41FA5}">
                      <a16:colId xmlns:a16="http://schemas.microsoft.com/office/drawing/2014/main" val="3413323738"/>
                    </a:ext>
                  </a:extLst>
                </a:gridCol>
              </a:tblGrid>
              <a:tr h="351561">
                <a:tc>
                  <a:txBody>
                    <a:bodyPr/>
                    <a:lstStyle/>
                    <a:p>
                      <a:pPr algn="l" fontAlgn="b"/>
                      <a:endParaRPr lang="en-US" sz="1800" b="0" i="0" u="none" strike="noStrike" dirty="0">
                        <a:effectLst/>
                        <a:latin typeface="Montserrat" panose="00000500000000000000" pitchFamily="2" charset="0"/>
                      </a:endParaRPr>
                    </a:p>
                  </a:txBody>
                  <a:tcPr marL="6165" marR="6165" marT="616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chemeClr val="bg1"/>
                          </a:solidFill>
                          <a:effectLst/>
                          <a:latin typeface="Montserrat" panose="00000500000000000000" pitchFamily="2" charset="0"/>
                        </a:rPr>
                        <a:t>New Jersey</a:t>
                      </a:r>
                    </a:p>
                  </a:txBody>
                  <a:tcPr marL="6165" marR="6165" marT="6165"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4282"/>
                    </a:solidFill>
                  </a:tcPr>
                </a:tc>
                <a:tc>
                  <a:txBody>
                    <a:bodyPr/>
                    <a:lstStyle/>
                    <a:p>
                      <a:pPr algn="ctr" fontAlgn="b"/>
                      <a:r>
                        <a:rPr lang="en-US" sz="1800" b="1" i="0" u="none" strike="noStrike" dirty="0">
                          <a:solidFill>
                            <a:schemeClr val="bg1"/>
                          </a:solidFill>
                          <a:effectLst/>
                          <a:latin typeface="Montserrat" panose="00000500000000000000" pitchFamily="2" charset="0"/>
                        </a:rPr>
                        <a:t>All Buyers</a:t>
                      </a:r>
                    </a:p>
                  </a:txBody>
                  <a:tcPr marL="6165" marR="6165" marT="6165"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4282"/>
                    </a:solidFill>
                  </a:tcPr>
                </a:tc>
                <a:extLst>
                  <a:ext uri="{0D108BD9-81ED-4DB2-BD59-A6C34878D82A}">
                    <a16:rowId xmlns:a16="http://schemas.microsoft.com/office/drawing/2014/main" val="3049943049"/>
                  </a:ext>
                </a:extLst>
              </a:tr>
              <a:tr h="233679">
                <a:tc>
                  <a:txBody>
                    <a:bodyPr/>
                    <a:lstStyle/>
                    <a:p>
                      <a:pPr algn="l" fontAlgn="ctr"/>
                      <a:endParaRPr lang="en-US" sz="1800" b="0" i="0" u="none" strike="noStrike" dirty="0">
                        <a:solidFill>
                          <a:schemeClr val="bg1"/>
                        </a:solidFill>
                        <a:effectLst/>
                        <a:latin typeface="Montserrat" panose="00000500000000000000" pitchFamily="2" charset="0"/>
                      </a:endParaRPr>
                    </a:p>
                  </a:txBody>
                  <a:tcPr marL="6165" marR="6165" marT="6165" marB="0" anchor="ctr">
                    <a:lnL>
                      <a:noFill/>
                    </a:lnL>
                    <a:lnR>
                      <a:noFill/>
                    </a:lnR>
                    <a:lnT w="635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rgbClr val="004282"/>
                    </a:solidFill>
                  </a:tcPr>
                </a:tc>
                <a:tc>
                  <a:txBody>
                    <a:bodyPr/>
                    <a:lstStyle/>
                    <a:p>
                      <a:pPr algn="r" fontAlgn="b"/>
                      <a:r>
                        <a:rPr lang="en-US" sz="1800" b="0" i="0" u="none" strike="noStrike" dirty="0">
                          <a:effectLst/>
                          <a:latin typeface="Montserrat" panose="00000500000000000000" pitchFamily="2" charset="0"/>
                        </a:rPr>
                        <a:t> </a:t>
                      </a:r>
                    </a:p>
                  </a:txBody>
                  <a:tcPr marL="6165" marR="6165" marT="6165" marB="0" anchor="b">
                    <a:lnL>
                      <a:noFill/>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4282"/>
                    </a:solidFill>
                  </a:tcPr>
                </a:tc>
                <a:tc>
                  <a:txBody>
                    <a:bodyPr/>
                    <a:lstStyle/>
                    <a:p>
                      <a:pPr algn="r" fontAlgn="b"/>
                      <a:r>
                        <a:rPr lang="en-US" sz="1800" b="0" i="0" u="none" strike="noStrike" dirty="0">
                          <a:effectLst/>
                          <a:latin typeface="Montserrat" panose="00000500000000000000" pitchFamily="2" charset="0"/>
                        </a:rPr>
                        <a:t> </a:t>
                      </a:r>
                    </a:p>
                  </a:txBody>
                  <a:tcPr marL="6165" marR="6165" marT="6165" marB="0" anchor="b">
                    <a:lnL>
                      <a:noFill/>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4282"/>
                    </a:solidFill>
                  </a:tcPr>
                </a:tc>
                <a:extLst>
                  <a:ext uri="{0D108BD9-81ED-4DB2-BD59-A6C34878D82A}">
                    <a16:rowId xmlns:a16="http://schemas.microsoft.com/office/drawing/2014/main" val="3167959339"/>
                  </a:ext>
                </a:extLst>
              </a:tr>
              <a:tr h="260285">
                <a:tc>
                  <a:txBody>
                    <a:bodyPr/>
                    <a:lstStyle/>
                    <a:p>
                      <a:pPr algn="l" fontAlgn="b"/>
                      <a:r>
                        <a:rPr lang="en-US" sz="1800" b="0" i="0" u="none" strike="noStrike" dirty="0">
                          <a:effectLst/>
                          <a:latin typeface="Montserrat" panose="00000500000000000000" pitchFamily="2" charset="0"/>
                        </a:rPr>
                        <a:t>Detached single-family home</a:t>
                      </a:r>
                    </a:p>
                  </a:txBody>
                  <a:tcPr marL="6350" marR="6350" marT="6350" marB="0" anchor="b">
                    <a:lnL>
                      <a:noFill/>
                    </a:lnL>
                    <a:lnR>
                      <a:noFill/>
                    </a:lnR>
                    <a:lnT w="12700" cap="flat" cmpd="sng" algn="ctr">
                      <a:noFill/>
                      <a:prstDash val="solid"/>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latin typeface="Montserrat" panose="00000500000000000000" pitchFamily="2" charset="0"/>
                        </a:rPr>
                        <a:t>74%</a:t>
                      </a:r>
                    </a:p>
                  </a:txBody>
                  <a:tcPr marL="7620" marR="7620" marT="7620" marB="0" anchor="b">
                    <a:lnL>
                      <a:noFill/>
                    </a:lnL>
                    <a:lnR>
                      <a:noFill/>
                    </a:lnR>
                    <a:lnT w="12700" cap="flat" cmpd="sng" algn="ctr">
                      <a:noFill/>
                      <a:prstDash val="solid"/>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latin typeface="Montserrat" panose="00000500000000000000" pitchFamily="2" charset="0"/>
                        </a:rPr>
                        <a:t>79%</a:t>
                      </a:r>
                    </a:p>
                  </a:txBody>
                  <a:tcPr marL="7620" marR="7620" marT="7620" marB="0" anchor="b">
                    <a:lnL>
                      <a:noFill/>
                    </a:lnL>
                    <a:lnR>
                      <a:noFill/>
                    </a:lnR>
                    <a:lnT w="12700" cap="flat" cmpd="sng" algn="ctr">
                      <a:noFill/>
                      <a:prstDash val="solid"/>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9385104"/>
                  </a:ext>
                </a:extLst>
              </a:tr>
              <a:tr h="260285">
                <a:tc>
                  <a:txBody>
                    <a:bodyPr/>
                    <a:lstStyle/>
                    <a:p>
                      <a:pPr algn="l" fontAlgn="b"/>
                      <a:r>
                        <a:rPr lang="en-US" sz="1800" b="0" i="0" u="none" strike="noStrike" dirty="0">
                          <a:effectLst/>
                          <a:latin typeface="Montserrat" panose="00000500000000000000" pitchFamily="2" charset="0"/>
                        </a:rPr>
                        <a:t>Townhouse/rowhouse</a:t>
                      </a:r>
                    </a:p>
                  </a:txBody>
                  <a:tcPr marL="6350" marR="6350" marT="635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dirty="0">
                          <a:latin typeface="Montserrat" panose="00000500000000000000" pitchFamily="2" charset="0"/>
                        </a:rPr>
                        <a:t>13%</a:t>
                      </a:r>
                    </a:p>
                  </a:txBody>
                  <a:tcPr marL="7620" marR="7620" marT="762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dirty="0">
                          <a:latin typeface="Montserrat" panose="00000500000000000000" pitchFamily="2" charset="0"/>
                        </a:rPr>
                        <a:t>8%</a:t>
                      </a:r>
                    </a:p>
                  </a:txBody>
                  <a:tcPr marL="7620" marR="7620" marT="762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713906252"/>
                  </a:ext>
                </a:extLst>
              </a:tr>
              <a:tr h="260285">
                <a:tc>
                  <a:txBody>
                    <a:bodyPr/>
                    <a:lstStyle/>
                    <a:p>
                      <a:pPr algn="l" fontAlgn="b"/>
                      <a:r>
                        <a:rPr lang="en-US" sz="1800" b="0" i="0" u="none" strike="noStrike" dirty="0">
                          <a:effectLst/>
                          <a:latin typeface="Montserrat" panose="00000500000000000000" pitchFamily="2" charset="0"/>
                        </a:rPr>
                        <a:t>Cabin/cottage</a:t>
                      </a:r>
                    </a:p>
                  </a:txBody>
                  <a:tcPr marL="6350" marR="6350" marT="635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latin typeface="Montserrat" panose="00000500000000000000" pitchFamily="2" charset="0"/>
                        </a:rPr>
                        <a:t>2%</a:t>
                      </a:r>
                    </a:p>
                  </a:txBody>
                  <a:tcPr marL="7620" marR="7620" marT="762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latin typeface="Montserrat" panose="00000500000000000000" pitchFamily="2" charset="0"/>
                        </a:rPr>
                        <a:t>2%</a:t>
                      </a:r>
                    </a:p>
                  </a:txBody>
                  <a:tcPr marL="7620" marR="7620" marT="762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1325058"/>
                  </a:ext>
                </a:extLst>
              </a:tr>
              <a:tr h="260285">
                <a:tc>
                  <a:txBody>
                    <a:bodyPr/>
                    <a:lstStyle/>
                    <a:p>
                      <a:pPr algn="l" fontAlgn="b"/>
                      <a:r>
                        <a:rPr lang="en-US" sz="1800" b="0" i="0" u="none" strike="noStrike" dirty="0">
                          <a:effectLst/>
                          <a:latin typeface="Montserrat" panose="00000500000000000000" pitchFamily="2" charset="0"/>
                        </a:rPr>
                        <a:t>Mobile/manufactured home</a:t>
                      </a:r>
                    </a:p>
                  </a:txBody>
                  <a:tcPr marL="6350" marR="6350" marT="635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dirty="0">
                          <a:latin typeface="Montserrat" panose="00000500000000000000" pitchFamily="2" charset="0"/>
                        </a:rPr>
                        <a:t>*</a:t>
                      </a:r>
                    </a:p>
                  </a:txBody>
                  <a:tcPr marL="7620" marR="7620" marT="762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dirty="0">
                          <a:latin typeface="Montserrat" panose="00000500000000000000" pitchFamily="2" charset="0"/>
                        </a:rPr>
                        <a:t>2%</a:t>
                      </a:r>
                    </a:p>
                  </a:txBody>
                  <a:tcPr marL="7620" marR="7620" marT="762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38403173"/>
                  </a:ext>
                </a:extLst>
              </a:tr>
              <a:tr h="260285">
                <a:tc>
                  <a:txBody>
                    <a:bodyPr/>
                    <a:lstStyle/>
                    <a:p>
                      <a:pPr algn="l" fontAlgn="b"/>
                      <a:r>
                        <a:rPr lang="en-US" sz="1800" b="0" i="0" u="none" strike="noStrike" dirty="0">
                          <a:effectLst/>
                          <a:latin typeface="Montserrat" panose="00000500000000000000" pitchFamily="2" charset="0"/>
                        </a:rPr>
                        <a:t>Duplex/apartment/condo in 2 to 4 unit </a:t>
                      </a:r>
                      <a:r>
                        <a:rPr lang="en-US" sz="1800" b="0" i="0" u="none" strike="noStrike" dirty="0" err="1">
                          <a:effectLst/>
                          <a:latin typeface="Montserrat" panose="00000500000000000000" pitchFamily="2" charset="0"/>
                        </a:rPr>
                        <a:t>bldg</a:t>
                      </a:r>
                      <a:endParaRPr lang="en-US" sz="1800" b="0" i="0" u="none" strike="noStrike" dirty="0">
                        <a:effectLst/>
                        <a:latin typeface="Montserrat" panose="00000500000000000000" pitchFamily="2" charset="0"/>
                      </a:endParaRPr>
                    </a:p>
                  </a:txBody>
                  <a:tcPr marL="6350" marR="6350" marT="635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latin typeface="Montserrat" panose="00000500000000000000" pitchFamily="2" charset="0"/>
                        </a:rPr>
                        <a:t>5%</a:t>
                      </a:r>
                    </a:p>
                  </a:txBody>
                  <a:tcPr marL="7620" marR="7620" marT="762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latin typeface="Montserrat" panose="00000500000000000000" pitchFamily="2" charset="0"/>
                        </a:rPr>
                        <a:t>4%</a:t>
                      </a:r>
                    </a:p>
                  </a:txBody>
                  <a:tcPr marL="7620" marR="7620" marT="762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0883383"/>
                  </a:ext>
                </a:extLst>
              </a:tr>
              <a:tr h="260285">
                <a:tc>
                  <a:txBody>
                    <a:bodyPr/>
                    <a:lstStyle/>
                    <a:p>
                      <a:pPr algn="l" fontAlgn="b"/>
                      <a:r>
                        <a:rPr lang="en-US" sz="1800" b="0" i="0" u="none" strike="noStrike">
                          <a:effectLst/>
                          <a:latin typeface="Montserrat" panose="00000500000000000000" pitchFamily="2" charset="0"/>
                        </a:rPr>
                        <a:t>Apartment/condo in building with 5+ units</a:t>
                      </a:r>
                    </a:p>
                  </a:txBody>
                  <a:tcPr marL="6350" marR="6350" marT="635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dirty="0">
                          <a:latin typeface="Montserrat" panose="00000500000000000000" pitchFamily="2" charset="0"/>
                        </a:rPr>
                        <a:t>3%</a:t>
                      </a:r>
                    </a:p>
                  </a:txBody>
                  <a:tcPr marL="7620" marR="7620" marT="762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dirty="0">
                          <a:latin typeface="Montserrat" panose="00000500000000000000" pitchFamily="2" charset="0"/>
                        </a:rPr>
                        <a:t>1%</a:t>
                      </a:r>
                    </a:p>
                  </a:txBody>
                  <a:tcPr marL="7620" marR="7620" marT="762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34020157"/>
                  </a:ext>
                </a:extLst>
              </a:tr>
              <a:tr h="260285">
                <a:tc>
                  <a:txBody>
                    <a:bodyPr/>
                    <a:lstStyle/>
                    <a:p>
                      <a:pPr algn="l" fontAlgn="b"/>
                      <a:r>
                        <a:rPr lang="en-US" sz="1800" b="0" i="0" u="none" strike="noStrike" dirty="0">
                          <a:effectLst/>
                          <a:latin typeface="Montserrat" panose="00000500000000000000" pitchFamily="2" charset="0"/>
                        </a:rPr>
                        <a:t>Other</a:t>
                      </a:r>
                    </a:p>
                  </a:txBody>
                  <a:tcPr marL="6350" marR="6350" marT="635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latin typeface="Montserrat" panose="00000500000000000000" pitchFamily="2" charset="0"/>
                        </a:rPr>
                        <a:t>3%</a:t>
                      </a:r>
                    </a:p>
                  </a:txBody>
                  <a:tcPr marL="7620" marR="7620" marT="762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latin typeface="Montserrat" panose="00000500000000000000" pitchFamily="2" charset="0"/>
                        </a:rPr>
                        <a:t>4%</a:t>
                      </a:r>
                    </a:p>
                  </a:txBody>
                  <a:tcPr marL="7620" marR="7620" marT="762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7503819"/>
                  </a:ext>
                </a:extLst>
              </a:tr>
            </a:tbl>
          </a:graphicData>
        </a:graphic>
      </p:graphicFrame>
      <p:sp>
        <p:nvSpPr>
          <p:cNvPr id="7" name="Rectangle 6">
            <a:extLst>
              <a:ext uri="{FF2B5EF4-FFF2-40B4-BE49-F238E27FC236}">
                <a16:creationId xmlns:a16="http://schemas.microsoft.com/office/drawing/2014/main" id="{9436FDB8-A027-4B27-86E8-5511C92C9F84}"/>
              </a:ext>
            </a:extLst>
          </p:cNvPr>
          <p:cNvSpPr/>
          <p:nvPr/>
        </p:nvSpPr>
        <p:spPr>
          <a:xfrm>
            <a:off x="1295400" y="5296211"/>
            <a:ext cx="1814920" cy="276999"/>
          </a:xfrm>
          <a:prstGeom prst="rect">
            <a:avLst/>
          </a:prstGeom>
        </p:spPr>
        <p:txBody>
          <a:bodyPr wrap="none">
            <a:spAutoFit/>
          </a:bodyPr>
          <a:lstStyle/>
          <a:p>
            <a:r>
              <a:rPr lang="en-US" sz="1200" i="1" dirty="0">
                <a:latin typeface="Montserrat" panose="00000500000000000000" pitchFamily="2" charset="0"/>
              </a:rPr>
              <a:t>* Less than 1 percent </a:t>
            </a:r>
          </a:p>
        </p:txBody>
      </p:sp>
    </p:spTree>
    <p:extLst>
      <p:ext uri="{BB962C8B-B14F-4D97-AF65-F5344CB8AC3E}">
        <p14:creationId xmlns:p14="http://schemas.microsoft.com/office/powerpoint/2010/main" val="2216999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1">
            <a:extLst>
              <a:ext uri="{FF2B5EF4-FFF2-40B4-BE49-F238E27FC236}">
                <a16:creationId xmlns:a16="http://schemas.microsoft.com/office/drawing/2014/main" id="{9762637A-0C09-4BEA-A945-54813CA53960}"/>
              </a:ext>
            </a:extLst>
          </p:cNvPr>
          <p:cNvSpPr txBox="1">
            <a:spLocks/>
          </p:cNvSpPr>
          <p:nvPr/>
        </p:nvSpPr>
        <p:spPr>
          <a:xfrm>
            <a:off x="1066800" y="628211"/>
            <a:ext cx="10484838" cy="93431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100" b="1" dirty="0">
                <a:latin typeface="Montserrat" panose="00000500000000000000" pitchFamily="2" charset="0"/>
              </a:rPr>
              <a:t>Location of Home Purchased</a:t>
            </a:r>
            <a:endParaRPr lang="en-US" sz="1400" b="1" dirty="0">
              <a:latin typeface="Montserrat" panose="00000500000000000000" pitchFamily="2" charset="0"/>
            </a:endParaRPr>
          </a:p>
        </p:txBody>
      </p:sp>
      <p:sp>
        <p:nvSpPr>
          <p:cNvPr id="4" name="Slide Number Placeholder 3">
            <a:extLst>
              <a:ext uri="{FF2B5EF4-FFF2-40B4-BE49-F238E27FC236}">
                <a16:creationId xmlns:a16="http://schemas.microsoft.com/office/drawing/2014/main" id="{16ED27B0-C817-43CB-99FB-B35558623624}"/>
              </a:ext>
            </a:extLst>
          </p:cNvPr>
          <p:cNvSpPr>
            <a:spLocks noGrp="1"/>
          </p:cNvSpPr>
          <p:nvPr>
            <p:ph type="sldNum" sz="quarter" idx="12"/>
          </p:nvPr>
        </p:nvSpPr>
        <p:spPr/>
        <p:txBody>
          <a:bodyPr/>
          <a:lstStyle/>
          <a:p>
            <a:fld id="{5B03D32D-F1BC-4E9C-97E1-36CFF5B22341}" type="slidenum">
              <a:rPr lang="en-US" smtClean="0"/>
              <a:t>21</a:t>
            </a:fld>
            <a:endParaRPr lang="en-US"/>
          </a:p>
        </p:txBody>
      </p:sp>
      <p:pic>
        <p:nvPicPr>
          <p:cNvPr id="8" name="Picture 7" descr="Text&#10;&#10;Description automatically generated with low confidence">
            <a:extLst>
              <a:ext uri="{FF2B5EF4-FFF2-40B4-BE49-F238E27FC236}">
                <a16:creationId xmlns:a16="http://schemas.microsoft.com/office/drawing/2014/main" id="{4050AE39-9492-4750-A3F2-5414E4BDB8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3600" y="6394424"/>
            <a:ext cx="1143000" cy="317500"/>
          </a:xfrm>
          <a:prstGeom prst="rect">
            <a:avLst/>
          </a:prstGeom>
        </p:spPr>
      </p:pic>
      <p:sp>
        <p:nvSpPr>
          <p:cNvPr id="11" name="TextBox 10">
            <a:extLst>
              <a:ext uri="{FF2B5EF4-FFF2-40B4-BE49-F238E27FC236}">
                <a16:creationId xmlns:a16="http://schemas.microsoft.com/office/drawing/2014/main" id="{6D8A14A8-F6D6-4509-A4DE-586BC206F7A7}"/>
              </a:ext>
            </a:extLst>
          </p:cNvPr>
          <p:cNvSpPr txBox="1"/>
          <p:nvPr/>
        </p:nvSpPr>
        <p:spPr>
          <a:xfrm>
            <a:off x="381000" y="6086647"/>
            <a:ext cx="3959888" cy="523220"/>
          </a:xfrm>
          <a:prstGeom prst="rect">
            <a:avLst/>
          </a:prstGeom>
          <a:noFill/>
        </p:spPr>
        <p:txBody>
          <a:bodyPr wrap="square" rtlCol="0">
            <a:spAutoFit/>
          </a:bodyPr>
          <a:lstStyle/>
          <a:p>
            <a:r>
              <a:rPr lang="en-US" sz="1400" i="1" dirty="0">
                <a:latin typeface="Montserrat" panose="00000500000000000000" pitchFamily="2" charset="0"/>
              </a:rPr>
              <a:t>2023 New Jersey Profile of Home Buyers and Sellers</a:t>
            </a:r>
          </a:p>
        </p:txBody>
      </p:sp>
      <p:graphicFrame>
        <p:nvGraphicFramePr>
          <p:cNvPr id="6" name="Table 5">
            <a:extLst>
              <a:ext uri="{FF2B5EF4-FFF2-40B4-BE49-F238E27FC236}">
                <a16:creationId xmlns:a16="http://schemas.microsoft.com/office/drawing/2014/main" id="{055E984D-5DD3-4D8F-A52F-53F88BF0924B}"/>
              </a:ext>
            </a:extLst>
          </p:cNvPr>
          <p:cNvGraphicFramePr>
            <a:graphicFrameLocks noGrp="1"/>
          </p:cNvGraphicFramePr>
          <p:nvPr>
            <p:extLst>
              <p:ext uri="{D42A27DB-BD31-4B8C-83A1-F6EECF244321}">
                <p14:modId xmlns:p14="http://schemas.microsoft.com/office/powerpoint/2010/main" val="1252087290"/>
              </p:ext>
            </p:extLst>
          </p:nvPr>
        </p:nvGraphicFramePr>
        <p:xfrm>
          <a:off x="1612913" y="2507664"/>
          <a:ext cx="8991599" cy="2166687"/>
        </p:xfrm>
        <a:graphic>
          <a:graphicData uri="http://schemas.openxmlformats.org/drawingml/2006/table">
            <a:tbl>
              <a:tblPr bandRow="1"/>
              <a:tblGrid>
                <a:gridCol w="4114800">
                  <a:extLst>
                    <a:ext uri="{9D8B030D-6E8A-4147-A177-3AD203B41FA5}">
                      <a16:colId xmlns:a16="http://schemas.microsoft.com/office/drawing/2014/main" val="4105456806"/>
                    </a:ext>
                  </a:extLst>
                </a:gridCol>
                <a:gridCol w="2438400">
                  <a:extLst>
                    <a:ext uri="{9D8B030D-6E8A-4147-A177-3AD203B41FA5}">
                      <a16:colId xmlns:a16="http://schemas.microsoft.com/office/drawing/2014/main" val="88465352"/>
                    </a:ext>
                  </a:extLst>
                </a:gridCol>
                <a:gridCol w="2438399">
                  <a:extLst>
                    <a:ext uri="{9D8B030D-6E8A-4147-A177-3AD203B41FA5}">
                      <a16:colId xmlns:a16="http://schemas.microsoft.com/office/drawing/2014/main" val="1478223839"/>
                    </a:ext>
                  </a:extLst>
                </a:gridCol>
              </a:tblGrid>
              <a:tr h="425109">
                <a:tc>
                  <a:txBody>
                    <a:bodyPr/>
                    <a:lstStyle/>
                    <a:p>
                      <a:pPr algn="l" fontAlgn="b"/>
                      <a:endParaRPr lang="en-US" sz="1800" b="0" i="0" u="none" strike="noStrike" dirty="0">
                        <a:effectLst/>
                        <a:latin typeface="Montserrat" panose="00000500000000000000" pitchFamily="2" charset="0"/>
                      </a:endParaRPr>
                    </a:p>
                  </a:txBody>
                  <a:tcPr marL="6165" marR="6165" marT="616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chemeClr val="bg1"/>
                          </a:solidFill>
                          <a:effectLst/>
                          <a:latin typeface="Montserrat" panose="00000500000000000000"/>
                        </a:rPr>
                        <a:t>New Jersey</a:t>
                      </a:r>
                    </a:p>
                  </a:txBody>
                  <a:tcPr marL="6350" marR="6350" marT="6350"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4282"/>
                    </a:solidFill>
                  </a:tcPr>
                </a:tc>
                <a:tc>
                  <a:txBody>
                    <a:bodyPr/>
                    <a:lstStyle/>
                    <a:p>
                      <a:pPr algn="ctr" fontAlgn="b"/>
                      <a:r>
                        <a:rPr lang="en-US" sz="1800" b="1" i="0" u="none" strike="noStrike" dirty="0">
                          <a:solidFill>
                            <a:schemeClr val="bg1"/>
                          </a:solidFill>
                          <a:effectLst/>
                          <a:latin typeface="Montserrat" panose="00000500000000000000"/>
                        </a:rPr>
                        <a:t>All Buyers</a:t>
                      </a:r>
                    </a:p>
                  </a:txBody>
                  <a:tcPr marL="6350" marR="6350" marT="6350"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4282"/>
                    </a:solidFill>
                  </a:tcPr>
                </a:tc>
                <a:extLst>
                  <a:ext uri="{0D108BD9-81ED-4DB2-BD59-A6C34878D82A}">
                    <a16:rowId xmlns:a16="http://schemas.microsoft.com/office/drawing/2014/main" val="3049943049"/>
                  </a:ext>
                </a:extLst>
              </a:tr>
              <a:tr h="290103">
                <a:tc>
                  <a:txBody>
                    <a:bodyPr/>
                    <a:lstStyle/>
                    <a:p>
                      <a:pPr algn="l" fontAlgn="ctr"/>
                      <a:endParaRPr lang="en-US" sz="1800" b="1" i="0" u="none" strike="noStrike" dirty="0">
                        <a:solidFill>
                          <a:schemeClr val="bg1"/>
                        </a:solidFill>
                        <a:effectLst/>
                        <a:latin typeface="Montserrat" panose="00000500000000000000" pitchFamily="2" charset="0"/>
                      </a:endParaRPr>
                    </a:p>
                  </a:txBody>
                  <a:tcPr marL="6165" marR="6165" marT="6165" marB="0" anchor="ctr">
                    <a:lnL>
                      <a:noFill/>
                    </a:lnL>
                    <a:lnR>
                      <a:noFill/>
                    </a:lnR>
                    <a:lnT w="635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rgbClr val="004282"/>
                    </a:solidFill>
                  </a:tcPr>
                </a:tc>
                <a:tc>
                  <a:txBody>
                    <a:bodyPr/>
                    <a:lstStyle/>
                    <a:p>
                      <a:pPr algn="r" fontAlgn="b"/>
                      <a:endParaRPr lang="en-US" sz="1800" b="0" i="0" u="none" strike="noStrike" dirty="0">
                        <a:effectLst/>
                        <a:latin typeface="Montserrat" panose="00000500000000000000" pitchFamily="2" charset="0"/>
                      </a:endParaRPr>
                    </a:p>
                  </a:txBody>
                  <a:tcPr marL="6165" marR="6165" marT="6165" marB="0" anchor="b">
                    <a:lnL>
                      <a:noFill/>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4282"/>
                    </a:solidFill>
                  </a:tcPr>
                </a:tc>
                <a:tc>
                  <a:txBody>
                    <a:bodyPr/>
                    <a:lstStyle/>
                    <a:p>
                      <a:pPr algn="r" fontAlgn="b"/>
                      <a:r>
                        <a:rPr lang="en-US" sz="1800" b="0" i="0" u="none" strike="noStrike" dirty="0">
                          <a:effectLst/>
                          <a:latin typeface="Montserrat" panose="00000500000000000000" pitchFamily="2" charset="0"/>
                        </a:rPr>
                        <a:t> </a:t>
                      </a:r>
                    </a:p>
                  </a:txBody>
                  <a:tcPr marL="6165" marR="6165" marT="6165" marB="0" anchor="b">
                    <a:lnL>
                      <a:noFill/>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4282"/>
                    </a:solidFill>
                  </a:tcPr>
                </a:tc>
                <a:extLst>
                  <a:ext uri="{0D108BD9-81ED-4DB2-BD59-A6C34878D82A}">
                    <a16:rowId xmlns:a16="http://schemas.microsoft.com/office/drawing/2014/main" val="3167959339"/>
                  </a:ext>
                </a:extLst>
              </a:tr>
              <a:tr h="290295">
                <a:tc>
                  <a:txBody>
                    <a:bodyPr/>
                    <a:lstStyle/>
                    <a:p>
                      <a:pPr algn="l" fontAlgn="b"/>
                      <a:r>
                        <a:rPr lang="en-US" sz="1800" b="0" i="0" u="none" strike="noStrike" dirty="0">
                          <a:effectLst/>
                          <a:latin typeface="Montserrat" panose="00000500000000000000"/>
                        </a:rPr>
                        <a:t>Suburb/Subdivision</a:t>
                      </a:r>
                    </a:p>
                  </a:txBody>
                  <a:tcPr marL="6350" marR="6350" marT="6350" marB="0" anchor="b">
                    <a:lnL>
                      <a:noFill/>
                    </a:lnL>
                    <a:lnR>
                      <a:noFill/>
                    </a:lnR>
                    <a:lnT w="12700" cap="flat" cmpd="sng" algn="ctr">
                      <a:noFill/>
                      <a:prstDash val="solid"/>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effectLst/>
                          <a:latin typeface="Montserrat" panose="00000500000000000000" pitchFamily="2" charset="0"/>
                        </a:rPr>
                        <a:t>58%</a:t>
                      </a:r>
                    </a:p>
                  </a:txBody>
                  <a:tcPr marL="6165" marR="6165" marT="6165" marB="0" anchor="b">
                    <a:lnL>
                      <a:noFill/>
                    </a:lnL>
                    <a:lnR>
                      <a:noFill/>
                    </a:lnR>
                    <a:lnT w="12700" cap="flat" cmpd="sng" algn="ctr">
                      <a:noFill/>
                      <a:prstDash val="solid"/>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latin typeface="Montserrat" panose="00000500000000000000" pitchFamily="2" charset="0"/>
                        </a:rPr>
                        <a:t>47%</a:t>
                      </a:r>
                    </a:p>
                  </a:txBody>
                  <a:tcPr marL="6165" marR="6165" marT="6165" marB="0" anchor="b">
                    <a:lnL>
                      <a:noFill/>
                    </a:lnL>
                    <a:lnR>
                      <a:noFill/>
                    </a:lnR>
                    <a:lnT w="12700" cap="flat" cmpd="sng" algn="ctr">
                      <a:noFill/>
                      <a:prstDash val="solid"/>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9385104"/>
                  </a:ext>
                </a:extLst>
              </a:tr>
              <a:tr h="290295">
                <a:tc>
                  <a:txBody>
                    <a:bodyPr/>
                    <a:lstStyle/>
                    <a:p>
                      <a:pPr algn="l" fontAlgn="b"/>
                      <a:r>
                        <a:rPr lang="en-US" sz="1800" b="0" i="0" u="none" strike="noStrike" dirty="0">
                          <a:effectLst/>
                          <a:latin typeface="Montserrat" panose="00000500000000000000"/>
                        </a:rPr>
                        <a:t>Small town</a:t>
                      </a:r>
                    </a:p>
                  </a:txBody>
                  <a:tcPr marL="6350" marR="6350" marT="635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800" b="0" i="0" u="none" strike="noStrike" dirty="0">
                          <a:effectLst/>
                          <a:latin typeface="Montserrat" panose="00000500000000000000" pitchFamily="2" charset="0"/>
                        </a:rPr>
                        <a:t>26%</a:t>
                      </a:r>
                    </a:p>
                  </a:txBody>
                  <a:tcPr marL="6165" marR="6165" marT="6165"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dirty="0">
                          <a:latin typeface="Montserrat" panose="00000500000000000000" pitchFamily="2" charset="0"/>
                        </a:rPr>
                        <a:t>23%</a:t>
                      </a:r>
                    </a:p>
                  </a:txBody>
                  <a:tcPr marL="6165" marR="6165" marT="6165"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713906252"/>
                  </a:ext>
                </a:extLst>
              </a:tr>
              <a:tr h="290295">
                <a:tc>
                  <a:txBody>
                    <a:bodyPr/>
                    <a:lstStyle/>
                    <a:p>
                      <a:pPr algn="l" fontAlgn="b"/>
                      <a:r>
                        <a:rPr lang="en-US" sz="1800" b="0" i="0" u="none" strike="noStrike" dirty="0">
                          <a:effectLst/>
                          <a:latin typeface="Montserrat" panose="00000500000000000000"/>
                        </a:rPr>
                        <a:t>Rural area</a:t>
                      </a:r>
                    </a:p>
                  </a:txBody>
                  <a:tcPr marL="6350" marR="6350" marT="635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effectLst/>
                          <a:latin typeface="Montserrat" panose="00000500000000000000" pitchFamily="2" charset="0"/>
                        </a:rPr>
                        <a:t>9%</a:t>
                      </a:r>
                    </a:p>
                  </a:txBody>
                  <a:tcPr marL="6165" marR="6165" marT="6165"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latin typeface="Montserrat" panose="00000500000000000000" pitchFamily="2" charset="0"/>
                        </a:rPr>
                        <a:t>14%</a:t>
                      </a:r>
                    </a:p>
                  </a:txBody>
                  <a:tcPr marL="6165" marR="6165" marT="6165"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1325058"/>
                  </a:ext>
                </a:extLst>
              </a:tr>
              <a:tr h="290295">
                <a:tc>
                  <a:txBody>
                    <a:bodyPr/>
                    <a:lstStyle/>
                    <a:p>
                      <a:pPr algn="l" fontAlgn="b"/>
                      <a:r>
                        <a:rPr lang="en-US" sz="1800" b="0" i="0" u="none" strike="noStrike" dirty="0">
                          <a:effectLst/>
                          <a:latin typeface="Montserrat" panose="00000500000000000000"/>
                        </a:rPr>
                        <a:t>Urban area/Central city</a:t>
                      </a:r>
                    </a:p>
                  </a:txBody>
                  <a:tcPr marL="6350" marR="6350" marT="635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800" b="0" i="0" u="none" strike="noStrike" dirty="0">
                          <a:effectLst/>
                          <a:latin typeface="Montserrat" panose="00000500000000000000" pitchFamily="2" charset="0"/>
                        </a:rPr>
                        <a:t>4%</a:t>
                      </a:r>
                    </a:p>
                  </a:txBody>
                  <a:tcPr marL="6165" marR="6165" marT="6165"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dirty="0">
                          <a:latin typeface="Montserrat" panose="00000500000000000000" pitchFamily="2" charset="0"/>
                        </a:rPr>
                        <a:t>14%</a:t>
                      </a:r>
                    </a:p>
                  </a:txBody>
                  <a:tcPr marL="6165" marR="6165" marT="6165"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38403173"/>
                  </a:ext>
                </a:extLst>
              </a:tr>
              <a:tr h="290295">
                <a:tc>
                  <a:txBody>
                    <a:bodyPr/>
                    <a:lstStyle/>
                    <a:p>
                      <a:pPr algn="l" fontAlgn="b"/>
                      <a:r>
                        <a:rPr lang="en-US" sz="1800" b="0" i="0" u="none" strike="noStrike" dirty="0">
                          <a:effectLst/>
                          <a:latin typeface="Montserrat" panose="00000500000000000000"/>
                        </a:rPr>
                        <a:t>Resort/Recreation area</a:t>
                      </a:r>
                    </a:p>
                  </a:txBody>
                  <a:tcPr marL="6350" marR="6350" marT="635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effectLst/>
                          <a:latin typeface="Montserrat" panose="00000500000000000000" pitchFamily="2" charset="0"/>
                        </a:rPr>
                        <a:t>3%</a:t>
                      </a:r>
                    </a:p>
                  </a:txBody>
                  <a:tcPr marL="6165" marR="6165" marT="6165"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latin typeface="Montserrat" panose="00000500000000000000" pitchFamily="2" charset="0"/>
                        </a:rPr>
                        <a:t>2%</a:t>
                      </a:r>
                    </a:p>
                  </a:txBody>
                  <a:tcPr marL="6165" marR="6165" marT="6165"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0883383"/>
                  </a:ext>
                </a:extLst>
              </a:tr>
            </a:tbl>
          </a:graphicData>
        </a:graphic>
      </p:graphicFrame>
    </p:spTree>
    <p:extLst>
      <p:ext uri="{BB962C8B-B14F-4D97-AF65-F5344CB8AC3E}">
        <p14:creationId xmlns:p14="http://schemas.microsoft.com/office/powerpoint/2010/main" val="2702425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1">
            <a:extLst>
              <a:ext uri="{FF2B5EF4-FFF2-40B4-BE49-F238E27FC236}">
                <a16:creationId xmlns:a16="http://schemas.microsoft.com/office/drawing/2014/main" id="{9762637A-0C09-4BEA-A945-54813CA53960}"/>
              </a:ext>
            </a:extLst>
          </p:cNvPr>
          <p:cNvSpPr txBox="1">
            <a:spLocks/>
          </p:cNvSpPr>
          <p:nvPr/>
        </p:nvSpPr>
        <p:spPr>
          <a:xfrm>
            <a:off x="828194" y="284887"/>
            <a:ext cx="10484838" cy="93431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100" b="1" dirty="0">
                <a:latin typeface="Montserrat" panose="00000500000000000000" pitchFamily="2" charset="0"/>
              </a:rPr>
              <a:t>Environmentally Friendly Features Considered "Very Important"</a:t>
            </a:r>
            <a:endParaRPr lang="en-US" sz="1400" b="1" dirty="0">
              <a:latin typeface="Montserrat" panose="00000500000000000000" pitchFamily="2" charset="0"/>
            </a:endParaRPr>
          </a:p>
        </p:txBody>
      </p:sp>
      <p:sp>
        <p:nvSpPr>
          <p:cNvPr id="4" name="Slide Number Placeholder 3">
            <a:extLst>
              <a:ext uri="{FF2B5EF4-FFF2-40B4-BE49-F238E27FC236}">
                <a16:creationId xmlns:a16="http://schemas.microsoft.com/office/drawing/2014/main" id="{16ED27B0-C817-43CB-99FB-B35558623624}"/>
              </a:ext>
            </a:extLst>
          </p:cNvPr>
          <p:cNvSpPr>
            <a:spLocks noGrp="1"/>
          </p:cNvSpPr>
          <p:nvPr>
            <p:ph type="sldNum" sz="quarter" idx="12"/>
          </p:nvPr>
        </p:nvSpPr>
        <p:spPr/>
        <p:txBody>
          <a:bodyPr/>
          <a:lstStyle/>
          <a:p>
            <a:fld id="{5B03D32D-F1BC-4E9C-97E1-36CFF5B22341}" type="slidenum">
              <a:rPr lang="en-US" smtClean="0"/>
              <a:t>22</a:t>
            </a:fld>
            <a:endParaRPr lang="en-US"/>
          </a:p>
        </p:txBody>
      </p:sp>
      <p:pic>
        <p:nvPicPr>
          <p:cNvPr id="8" name="Picture 7" descr="Text&#10;&#10;Description automatically generated with low confidence">
            <a:extLst>
              <a:ext uri="{FF2B5EF4-FFF2-40B4-BE49-F238E27FC236}">
                <a16:creationId xmlns:a16="http://schemas.microsoft.com/office/drawing/2014/main" id="{4050AE39-9492-4750-A3F2-5414E4BDB8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3600" y="6394424"/>
            <a:ext cx="1143000" cy="317500"/>
          </a:xfrm>
          <a:prstGeom prst="rect">
            <a:avLst/>
          </a:prstGeom>
        </p:spPr>
      </p:pic>
      <p:sp>
        <p:nvSpPr>
          <p:cNvPr id="11" name="TextBox 10">
            <a:extLst>
              <a:ext uri="{FF2B5EF4-FFF2-40B4-BE49-F238E27FC236}">
                <a16:creationId xmlns:a16="http://schemas.microsoft.com/office/drawing/2014/main" id="{6D8A14A8-F6D6-4509-A4DE-586BC206F7A7}"/>
              </a:ext>
            </a:extLst>
          </p:cNvPr>
          <p:cNvSpPr txBox="1"/>
          <p:nvPr/>
        </p:nvSpPr>
        <p:spPr>
          <a:xfrm>
            <a:off x="381000" y="6240535"/>
            <a:ext cx="4036088" cy="523220"/>
          </a:xfrm>
          <a:prstGeom prst="rect">
            <a:avLst/>
          </a:prstGeom>
          <a:noFill/>
        </p:spPr>
        <p:txBody>
          <a:bodyPr wrap="square" rtlCol="0">
            <a:spAutoFit/>
          </a:bodyPr>
          <a:lstStyle/>
          <a:p>
            <a:r>
              <a:rPr lang="en-US" sz="1400" i="1" dirty="0">
                <a:latin typeface="Montserrat" panose="00000500000000000000" pitchFamily="2" charset="0"/>
              </a:rPr>
              <a:t>2023 New Jersey Profile of Home Buyers and Sellers</a:t>
            </a:r>
          </a:p>
        </p:txBody>
      </p:sp>
      <p:graphicFrame>
        <p:nvGraphicFramePr>
          <p:cNvPr id="9" name="Table 8">
            <a:extLst>
              <a:ext uri="{FF2B5EF4-FFF2-40B4-BE49-F238E27FC236}">
                <a16:creationId xmlns:a16="http://schemas.microsoft.com/office/drawing/2014/main" id="{8EC040DC-AF2B-49ED-ADE0-979C13E15296}"/>
              </a:ext>
            </a:extLst>
          </p:cNvPr>
          <p:cNvGraphicFramePr>
            <a:graphicFrameLocks noGrp="1"/>
          </p:cNvGraphicFramePr>
          <p:nvPr>
            <p:extLst>
              <p:ext uri="{D42A27DB-BD31-4B8C-83A1-F6EECF244321}">
                <p14:modId xmlns:p14="http://schemas.microsoft.com/office/powerpoint/2010/main" val="543114714"/>
              </p:ext>
            </p:extLst>
          </p:nvPr>
        </p:nvGraphicFramePr>
        <p:xfrm>
          <a:off x="1371600" y="1371599"/>
          <a:ext cx="8839201" cy="4724403"/>
        </p:xfrm>
        <a:graphic>
          <a:graphicData uri="http://schemas.openxmlformats.org/drawingml/2006/table">
            <a:tbl>
              <a:tblPr bandRow="1"/>
              <a:tblGrid>
                <a:gridCol w="2840612">
                  <a:extLst>
                    <a:ext uri="{9D8B030D-6E8A-4147-A177-3AD203B41FA5}">
                      <a16:colId xmlns:a16="http://schemas.microsoft.com/office/drawing/2014/main" val="4105456806"/>
                    </a:ext>
                  </a:extLst>
                </a:gridCol>
                <a:gridCol w="3044254">
                  <a:extLst>
                    <a:ext uri="{9D8B030D-6E8A-4147-A177-3AD203B41FA5}">
                      <a16:colId xmlns:a16="http://schemas.microsoft.com/office/drawing/2014/main" val="1478223839"/>
                    </a:ext>
                  </a:extLst>
                </a:gridCol>
                <a:gridCol w="2954335">
                  <a:extLst>
                    <a:ext uri="{9D8B030D-6E8A-4147-A177-3AD203B41FA5}">
                      <a16:colId xmlns:a16="http://schemas.microsoft.com/office/drawing/2014/main" val="3413323738"/>
                    </a:ext>
                  </a:extLst>
                </a:gridCol>
              </a:tblGrid>
              <a:tr h="480346">
                <a:tc>
                  <a:txBody>
                    <a:bodyPr/>
                    <a:lstStyle/>
                    <a:p>
                      <a:pPr algn="l" fontAlgn="b"/>
                      <a:endParaRPr lang="en-US" sz="1800" b="0" i="0" u="none" strike="noStrike" dirty="0">
                        <a:effectLst/>
                        <a:latin typeface="Montserrat" panose="00000500000000000000" pitchFamily="2" charset="0"/>
                      </a:endParaRPr>
                    </a:p>
                  </a:txBody>
                  <a:tcPr marL="6165" marR="6165" marT="616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chemeClr val="bg1"/>
                          </a:solidFill>
                          <a:effectLst/>
                          <a:latin typeface="Montserrat" panose="00000500000000000000" pitchFamily="2" charset="0"/>
                        </a:rPr>
                        <a:t>New Jersey</a:t>
                      </a:r>
                    </a:p>
                  </a:txBody>
                  <a:tcPr marL="6165" marR="6165" marT="6165"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4282"/>
                    </a:solidFill>
                  </a:tcPr>
                </a:tc>
                <a:tc>
                  <a:txBody>
                    <a:bodyPr/>
                    <a:lstStyle/>
                    <a:p>
                      <a:pPr algn="ctr" fontAlgn="b"/>
                      <a:r>
                        <a:rPr lang="en-US" sz="1800" b="1" i="0" u="none" strike="noStrike" dirty="0">
                          <a:solidFill>
                            <a:schemeClr val="bg1"/>
                          </a:solidFill>
                          <a:effectLst/>
                          <a:latin typeface="Montserrat" panose="00000500000000000000" pitchFamily="2" charset="0"/>
                        </a:rPr>
                        <a:t>All Buyers</a:t>
                      </a:r>
                    </a:p>
                  </a:txBody>
                  <a:tcPr marL="6165" marR="6165" marT="6165"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4282"/>
                    </a:solidFill>
                  </a:tcPr>
                </a:tc>
                <a:extLst>
                  <a:ext uri="{0D108BD9-81ED-4DB2-BD59-A6C34878D82A}">
                    <a16:rowId xmlns:a16="http://schemas.microsoft.com/office/drawing/2014/main" val="3049943049"/>
                  </a:ext>
                </a:extLst>
              </a:tr>
              <a:tr h="301387">
                <a:tc>
                  <a:txBody>
                    <a:bodyPr/>
                    <a:lstStyle/>
                    <a:p>
                      <a:pPr algn="l" fontAlgn="ctr"/>
                      <a:endParaRPr lang="en-US" sz="1800" b="1" i="0" u="none" strike="noStrike" dirty="0">
                        <a:solidFill>
                          <a:schemeClr val="bg1"/>
                        </a:solidFill>
                        <a:effectLst/>
                        <a:latin typeface="Montserrat" panose="00000500000000000000" pitchFamily="2" charset="0"/>
                      </a:endParaRPr>
                    </a:p>
                  </a:txBody>
                  <a:tcPr marL="6165" marR="6165" marT="6165" marB="0" anchor="ctr">
                    <a:lnL>
                      <a:noFill/>
                    </a:lnL>
                    <a:lnR>
                      <a:noFill/>
                    </a:lnR>
                    <a:lnT w="635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rgbClr val="004282"/>
                    </a:solidFill>
                  </a:tcPr>
                </a:tc>
                <a:tc>
                  <a:txBody>
                    <a:bodyPr/>
                    <a:lstStyle/>
                    <a:p>
                      <a:pPr algn="r" fontAlgn="b"/>
                      <a:r>
                        <a:rPr lang="en-US" sz="1800" b="0" i="0" u="none" strike="noStrike" dirty="0">
                          <a:effectLst/>
                          <a:latin typeface="Montserrat" panose="00000500000000000000" pitchFamily="2" charset="0"/>
                        </a:rPr>
                        <a:t> </a:t>
                      </a:r>
                    </a:p>
                  </a:txBody>
                  <a:tcPr marL="6165" marR="6165" marT="6165" marB="0" anchor="b">
                    <a:lnL>
                      <a:noFill/>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4282"/>
                    </a:solidFill>
                  </a:tcPr>
                </a:tc>
                <a:tc>
                  <a:txBody>
                    <a:bodyPr/>
                    <a:lstStyle/>
                    <a:p>
                      <a:pPr algn="r" fontAlgn="b"/>
                      <a:r>
                        <a:rPr lang="en-US" sz="1800" b="0" i="0" u="none" strike="noStrike" dirty="0">
                          <a:effectLst/>
                          <a:latin typeface="Montserrat" panose="00000500000000000000" pitchFamily="2" charset="0"/>
                        </a:rPr>
                        <a:t> </a:t>
                      </a:r>
                    </a:p>
                  </a:txBody>
                  <a:tcPr marL="6165" marR="6165" marT="6165" marB="0" anchor="b">
                    <a:lnL>
                      <a:noFill/>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4282"/>
                    </a:solidFill>
                  </a:tcPr>
                </a:tc>
                <a:extLst>
                  <a:ext uri="{0D108BD9-81ED-4DB2-BD59-A6C34878D82A}">
                    <a16:rowId xmlns:a16="http://schemas.microsoft.com/office/drawing/2014/main" val="3167959339"/>
                  </a:ext>
                </a:extLst>
              </a:tr>
              <a:tr h="512105">
                <a:tc>
                  <a:txBody>
                    <a:bodyPr/>
                    <a:lstStyle/>
                    <a:p>
                      <a:pPr algn="l" fontAlgn="b"/>
                      <a:r>
                        <a:rPr lang="en-US" sz="1600" b="0" i="0" u="none" strike="noStrike" dirty="0">
                          <a:effectLst/>
                          <a:latin typeface="Montserrat" panose="00000500000000000000" pitchFamily="2" charset="0"/>
                        </a:rPr>
                        <a:t>Heating and cooling costs</a:t>
                      </a:r>
                    </a:p>
                  </a:txBody>
                  <a:tcPr marL="7620" marR="7620" marT="7620" marB="0" anchor="b">
                    <a:lnL>
                      <a:noFill/>
                    </a:lnL>
                    <a:lnR>
                      <a:noFill/>
                    </a:lnR>
                    <a:lnT w="12700" cap="flat" cmpd="sng" algn="ctr">
                      <a:noFill/>
                      <a:prstDash val="solid"/>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a:effectLst/>
                          <a:latin typeface="Montserrat" panose="00000500000000000000" pitchFamily="2" charset="0"/>
                        </a:rPr>
                        <a:t>37</a:t>
                      </a:r>
                    </a:p>
                  </a:txBody>
                  <a:tcPr marL="6165" marR="6165" marT="6165" marB="0" anchor="b">
                    <a:lnL>
                      <a:noFill/>
                    </a:lnL>
                    <a:lnR>
                      <a:noFill/>
                    </a:lnR>
                    <a:lnT w="12700" cap="flat" cmpd="sng" algn="ctr">
                      <a:noFill/>
                      <a:prstDash val="solid"/>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0" i="0" u="none" strike="noStrike" dirty="0">
                          <a:effectLst/>
                          <a:latin typeface="Montserrat" panose="00000500000000000000" pitchFamily="2" charset="0"/>
                        </a:rPr>
                        <a:t>33%</a:t>
                      </a:r>
                    </a:p>
                  </a:txBody>
                  <a:tcPr marL="7620" marR="7620" marT="7620" marB="0" anchor="b">
                    <a:lnL>
                      <a:noFill/>
                    </a:lnL>
                    <a:lnR>
                      <a:noFill/>
                    </a:lnR>
                    <a:lnT w="12700" cap="flat" cmpd="sng" algn="ctr">
                      <a:noFill/>
                      <a:prstDash val="solid"/>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9385104"/>
                  </a:ext>
                </a:extLst>
              </a:tr>
              <a:tr h="512105">
                <a:tc>
                  <a:txBody>
                    <a:bodyPr/>
                    <a:lstStyle/>
                    <a:p>
                      <a:pPr algn="l" fontAlgn="t"/>
                      <a:r>
                        <a:rPr lang="en-US" sz="1600" b="0" i="0" u="none" strike="noStrike" dirty="0">
                          <a:effectLst/>
                          <a:latin typeface="Montserrat" panose="00000500000000000000" pitchFamily="2" charset="0"/>
                        </a:rPr>
                        <a:t>Windows/Doors/Siding (Installation)</a:t>
                      </a:r>
                    </a:p>
                  </a:txBody>
                  <a:tcPr marL="7620" marR="7620" marT="7620" marB="0">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600" b="0" i="0" u="none" strike="noStrike" dirty="0">
                          <a:effectLst/>
                          <a:latin typeface="Montserrat" panose="00000500000000000000" pitchFamily="2" charset="0"/>
                        </a:rPr>
                        <a:t>38</a:t>
                      </a:r>
                    </a:p>
                  </a:txBody>
                  <a:tcPr marL="6165" marR="6165" marT="6165"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t"/>
                      <a:r>
                        <a:rPr lang="en-US" sz="1600" b="0" i="0" u="none" strike="noStrike" dirty="0">
                          <a:effectLst/>
                          <a:latin typeface="Montserrat" panose="00000500000000000000" pitchFamily="2" charset="0"/>
                        </a:rPr>
                        <a:t>31%</a:t>
                      </a:r>
                    </a:p>
                  </a:txBody>
                  <a:tcPr marL="7620" marR="7620" marT="762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713906252"/>
                  </a:ext>
                </a:extLst>
              </a:tr>
              <a:tr h="512105">
                <a:tc>
                  <a:txBody>
                    <a:bodyPr/>
                    <a:lstStyle/>
                    <a:p>
                      <a:pPr algn="l" fontAlgn="t"/>
                      <a:r>
                        <a:rPr lang="en-US" sz="1600" b="0" i="0" u="none" strike="noStrike" dirty="0">
                          <a:effectLst/>
                          <a:latin typeface="Montserrat" panose="00000500000000000000" pitchFamily="2" charset="0"/>
                        </a:rPr>
                        <a:t>Commuting costs</a:t>
                      </a:r>
                    </a:p>
                  </a:txBody>
                  <a:tcPr marL="7620" marR="7620" marT="762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a:effectLst/>
                          <a:latin typeface="Montserrat" panose="00000500000000000000" pitchFamily="2" charset="0"/>
                        </a:rPr>
                        <a:t>33</a:t>
                      </a:r>
                    </a:p>
                  </a:txBody>
                  <a:tcPr marL="6165" marR="6165" marT="6165"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600" b="0" i="0" u="none" strike="noStrike" dirty="0">
                          <a:effectLst/>
                          <a:latin typeface="Montserrat" panose="00000500000000000000" pitchFamily="2" charset="0"/>
                        </a:rPr>
                        <a:t>31%</a:t>
                      </a:r>
                    </a:p>
                  </a:txBody>
                  <a:tcPr marL="7620" marR="7620" marT="762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5443902"/>
                  </a:ext>
                </a:extLst>
              </a:tr>
              <a:tr h="302950">
                <a:tc>
                  <a:txBody>
                    <a:bodyPr/>
                    <a:lstStyle/>
                    <a:p>
                      <a:pPr algn="l" fontAlgn="t"/>
                      <a:r>
                        <a:rPr lang="en-US" sz="1600" b="0" i="0" u="none" strike="noStrike" dirty="0">
                          <a:effectLst/>
                          <a:latin typeface="Montserrat" panose="00000500000000000000" pitchFamily="2" charset="0"/>
                        </a:rPr>
                        <a:t>Energy efficient lighting</a:t>
                      </a:r>
                    </a:p>
                  </a:txBody>
                  <a:tcPr marL="7620" marR="7620" marT="762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600" b="0" i="0" u="none" strike="noStrike" dirty="0">
                          <a:effectLst/>
                          <a:latin typeface="Montserrat" panose="00000500000000000000" pitchFamily="2" charset="0"/>
                        </a:rPr>
                        <a:t>22</a:t>
                      </a:r>
                    </a:p>
                  </a:txBody>
                  <a:tcPr marL="6165" marR="6165" marT="6165"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t"/>
                      <a:r>
                        <a:rPr lang="en-US" sz="1600" b="0" i="0" u="none" strike="noStrike" dirty="0">
                          <a:effectLst/>
                          <a:latin typeface="Montserrat" panose="00000500000000000000" pitchFamily="2" charset="0"/>
                        </a:rPr>
                        <a:t>26%</a:t>
                      </a:r>
                    </a:p>
                  </a:txBody>
                  <a:tcPr marL="7620" marR="7620" marT="762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71325058"/>
                  </a:ext>
                </a:extLst>
              </a:tr>
              <a:tr h="567090">
                <a:tc>
                  <a:txBody>
                    <a:bodyPr/>
                    <a:lstStyle/>
                    <a:p>
                      <a:pPr algn="l" fontAlgn="t"/>
                      <a:r>
                        <a:rPr lang="en-US" sz="1600" b="0" i="0" u="none" strike="noStrike" dirty="0">
                          <a:effectLst/>
                          <a:latin typeface="Montserrat" panose="00000500000000000000" pitchFamily="2" charset="0"/>
                        </a:rPr>
                        <a:t>Energy efficient appliances</a:t>
                      </a:r>
                    </a:p>
                  </a:txBody>
                  <a:tcPr marL="7620" marR="7620" marT="7620" marB="0" anchor="b">
                    <a:lnL>
                      <a:noFill/>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US" sz="1600" b="0" i="0" u="none" strike="noStrike" dirty="0">
                          <a:effectLst/>
                          <a:latin typeface="Montserrat" panose="00000500000000000000" pitchFamily="2" charset="0"/>
                        </a:rPr>
                        <a:t>26</a:t>
                      </a:r>
                    </a:p>
                  </a:txBody>
                  <a:tcPr marL="7620" marR="7620" marT="7620" marB="0" anchor="b">
                    <a:lnL>
                      <a:noFill/>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t"/>
                      <a:r>
                        <a:rPr lang="en-US" sz="1600" b="0" i="0" u="none" strike="noStrike" dirty="0">
                          <a:effectLst/>
                          <a:latin typeface="Montserrat" panose="00000500000000000000" pitchFamily="2" charset="0"/>
                        </a:rPr>
                        <a:t>23%</a:t>
                      </a:r>
                    </a:p>
                  </a:txBody>
                  <a:tcPr marL="7620" marR="7620" marT="7620" marB="0" anchor="b">
                    <a:lnL>
                      <a:noFill/>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435375529"/>
                  </a:ext>
                </a:extLst>
              </a:tr>
              <a:tr h="512105">
                <a:tc>
                  <a:txBody>
                    <a:bodyPr/>
                    <a:lstStyle/>
                    <a:p>
                      <a:pPr algn="l" fontAlgn="t"/>
                      <a:r>
                        <a:rPr lang="en-US" sz="1600" b="0" i="0" u="none" strike="noStrike" dirty="0">
                          <a:effectLst/>
                          <a:latin typeface="Montserrat" panose="00000500000000000000" pitchFamily="2" charset="0"/>
                        </a:rPr>
                        <a:t>Landscaping for energy conservation</a:t>
                      </a:r>
                    </a:p>
                  </a:txBody>
                  <a:tcPr marL="7620" marR="7620" marT="762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600" b="0" i="0" u="none" strike="noStrike" dirty="0">
                          <a:effectLst/>
                          <a:latin typeface="Montserrat" panose="00000500000000000000" pitchFamily="2" charset="0"/>
                        </a:rPr>
                        <a:t>16</a:t>
                      </a:r>
                    </a:p>
                  </a:txBody>
                  <a:tcPr marL="7620" marR="7620" marT="762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t"/>
                      <a:r>
                        <a:rPr lang="en-US" sz="1600" b="0" i="0" u="none" strike="noStrike" dirty="0">
                          <a:effectLst/>
                          <a:latin typeface="Montserrat" panose="00000500000000000000" pitchFamily="2" charset="0"/>
                        </a:rPr>
                        <a:t>14%</a:t>
                      </a:r>
                    </a:p>
                  </a:txBody>
                  <a:tcPr marL="7620" marR="7620" marT="762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132511542"/>
                  </a:ext>
                </a:extLst>
              </a:tr>
              <a:tr h="512105">
                <a:tc>
                  <a:txBody>
                    <a:bodyPr/>
                    <a:lstStyle/>
                    <a:p>
                      <a:pPr algn="l" fontAlgn="t"/>
                      <a:r>
                        <a:rPr lang="en-US" sz="1600" b="0" i="0" u="none" strike="noStrike" dirty="0">
                          <a:effectLst/>
                          <a:latin typeface="Montserrat" panose="00000500000000000000" pitchFamily="2" charset="0"/>
                        </a:rPr>
                        <a:t>Environmentally friendly community features</a:t>
                      </a:r>
                    </a:p>
                  </a:txBody>
                  <a:tcPr marL="7620" marR="7620" marT="762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a:effectLst/>
                          <a:latin typeface="Montserrat" panose="00000500000000000000" pitchFamily="2" charset="0"/>
                        </a:rPr>
                        <a:t>18</a:t>
                      </a:r>
                    </a:p>
                  </a:txBody>
                  <a:tcPr marL="7620" marR="7620" marT="762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600" b="0" i="0" u="none" strike="noStrike" dirty="0">
                          <a:effectLst/>
                          <a:latin typeface="Montserrat" panose="00000500000000000000" pitchFamily="2" charset="0"/>
                        </a:rPr>
                        <a:t>14%</a:t>
                      </a:r>
                    </a:p>
                  </a:txBody>
                  <a:tcPr marL="7620" marR="7620" marT="762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64489860"/>
                  </a:ext>
                </a:extLst>
              </a:tr>
              <a:tr h="512105">
                <a:tc>
                  <a:txBody>
                    <a:bodyPr/>
                    <a:lstStyle/>
                    <a:p>
                      <a:pPr algn="l" fontAlgn="t"/>
                      <a:r>
                        <a:rPr lang="en-US" sz="1600" b="0" i="0" u="none" strike="noStrike" dirty="0">
                          <a:effectLst/>
                          <a:latin typeface="Montserrat" panose="00000500000000000000" pitchFamily="2" charset="0"/>
                        </a:rPr>
                        <a:t>Solar panels installed on home</a:t>
                      </a:r>
                    </a:p>
                  </a:txBody>
                  <a:tcPr marL="7620" marR="7620" marT="762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600" b="0" i="0" u="none" strike="noStrike" dirty="0">
                          <a:effectLst/>
                          <a:latin typeface="Montserrat" panose="00000500000000000000" pitchFamily="2" charset="0"/>
                        </a:rPr>
                        <a:t>6</a:t>
                      </a:r>
                    </a:p>
                  </a:txBody>
                  <a:tcPr marL="7620" marR="7620" marT="762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t"/>
                      <a:r>
                        <a:rPr lang="en-US" sz="1600" b="0" i="0" u="none" strike="noStrike" dirty="0">
                          <a:effectLst/>
                          <a:latin typeface="Montserrat" panose="00000500000000000000" pitchFamily="2" charset="0"/>
                        </a:rPr>
                        <a:t>6%</a:t>
                      </a:r>
                    </a:p>
                  </a:txBody>
                  <a:tcPr marL="7620" marR="7620" marT="762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88417146"/>
                  </a:ext>
                </a:extLst>
              </a:tr>
            </a:tbl>
          </a:graphicData>
        </a:graphic>
      </p:graphicFrame>
    </p:spTree>
    <p:extLst>
      <p:ext uri="{BB962C8B-B14F-4D97-AF65-F5344CB8AC3E}">
        <p14:creationId xmlns:p14="http://schemas.microsoft.com/office/powerpoint/2010/main" val="4009348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3808590-E75F-45DC-97FF-11D82CEB7F2B}"/>
              </a:ext>
            </a:extLst>
          </p:cNvPr>
          <p:cNvSpPr>
            <a:spLocks noGrp="1"/>
          </p:cNvSpPr>
          <p:nvPr>
            <p:ph type="sldNum" sz="quarter" idx="7"/>
          </p:nvPr>
        </p:nvSpPr>
        <p:spPr/>
        <p:txBody>
          <a:bodyPr/>
          <a:lstStyle/>
          <a:p>
            <a:pPr marL="38100">
              <a:lnSpc>
                <a:spcPts val="1240"/>
              </a:lnSpc>
            </a:pPr>
            <a:fld id="{81D60167-4931-47E6-BA6A-407CBD079E47}" type="slidenum">
              <a:rPr lang="en-US" smtClean="0"/>
              <a:t>23</a:t>
            </a:fld>
            <a:endParaRPr lang="en-US" dirty="0"/>
          </a:p>
        </p:txBody>
      </p:sp>
      <p:sp>
        <p:nvSpPr>
          <p:cNvPr id="6" name="object 3">
            <a:extLst>
              <a:ext uri="{FF2B5EF4-FFF2-40B4-BE49-F238E27FC236}">
                <a16:creationId xmlns:a16="http://schemas.microsoft.com/office/drawing/2014/main" id="{00212050-C88B-4B8F-9841-A228CC9D20BA}"/>
              </a:ext>
            </a:extLst>
          </p:cNvPr>
          <p:cNvSpPr txBox="1">
            <a:spLocks/>
          </p:cNvSpPr>
          <p:nvPr/>
        </p:nvSpPr>
        <p:spPr>
          <a:xfrm>
            <a:off x="152400" y="685800"/>
            <a:ext cx="3644900" cy="1143000"/>
          </a:xfrm>
          <a:prstGeom prst="rect">
            <a:avLst/>
          </a:prstGeom>
        </p:spPr>
        <p:txBody>
          <a:bodyPr vert="horz" wrap="square" lIns="91440" tIns="45720" rIns="91440" bIns="45720" rtlCol="0" anchor="b">
            <a:noAutofit/>
          </a:bodyPr>
          <a:lstStyle>
            <a:lvl1pPr>
              <a:defRPr sz="4000" b="1" i="0">
                <a:solidFill>
                  <a:srgbClr val="004282"/>
                </a:solidFill>
                <a:latin typeface="Montserrat"/>
                <a:ea typeface="+mj-ea"/>
                <a:cs typeface="Montserrat"/>
              </a:defRPr>
            </a:lvl1pPr>
          </a:lstStyle>
          <a:p>
            <a:pPr marL="12700" marR="5080">
              <a:lnSpc>
                <a:spcPct val="90000"/>
              </a:lnSpc>
              <a:spcBef>
                <a:spcPct val="0"/>
              </a:spcBef>
            </a:pPr>
            <a:r>
              <a:rPr lang="en-US" dirty="0">
                <a:solidFill>
                  <a:srgbClr val="006BB7"/>
                </a:solidFill>
                <a:latin typeface="Montserrat" panose="00000500000000000000" pitchFamily="2" charset="0"/>
                <a:cs typeface="+mj-cs"/>
              </a:rPr>
              <a:t>The Home Search Process</a:t>
            </a:r>
            <a:endParaRPr lang="en-US" kern="1200" dirty="0">
              <a:solidFill>
                <a:srgbClr val="006BB7"/>
              </a:solidFill>
              <a:latin typeface="Montserrat" panose="00000500000000000000" pitchFamily="2" charset="0"/>
              <a:cs typeface="+mj-cs"/>
            </a:endParaRPr>
          </a:p>
        </p:txBody>
      </p:sp>
    </p:spTree>
    <p:extLst>
      <p:ext uri="{BB962C8B-B14F-4D97-AF65-F5344CB8AC3E}">
        <p14:creationId xmlns:p14="http://schemas.microsoft.com/office/powerpoint/2010/main" val="9803136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1">
            <a:extLst>
              <a:ext uri="{FF2B5EF4-FFF2-40B4-BE49-F238E27FC236}">
                <a16:creationId xmlns:a16="http://schemas.microsoft.com/office/drawing/2014/main" id="{9762637A-0C09-4BEA-A945-54813CA53960}"/>
              </a:ext>
            </a:extLst>
          </p:cNvPr>
          <p:cNvSpPr txBox="1">
            <a:spLocks/>
          </p:cNvSpPr>
          <p:nvPr/>
        </p:nvSpPr>
        <p:spPr>
          <a:xfrm>
            <a:off x="705956" y="284887"/>
            <a:ext cx="10484838" cy="93431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100" b="1" dirty="0">
                <a:latin typeface="Montserrat" panose="00000500000000000000" pitchFamily="2" charset="0"/>
              </a:rPr>
              <a:t>Most Difficult Steps of Home Buying Process</a:t>
            </a:r>
            <a:endParaRPr lang="en-US" sz="1400" b="1" dirty="0">
              <a:latin typeface="Montserrat" panose="00000500000000000000" pitchFamily="2" charset="0"/>
            </a:endParaRPr>
          </a:p>
        </p:txBody>
      </p:sp>
      <p:sp>
        <p:nvSpPr>
          <p:cNvPr id="4" name="Slide Number Placeholder 3">
            <a:extLst>
              <a:ext uri="{FF2B5EF4-FFF2-40B4-BE49-F238E27FC236}">
                <a16:creationId xmlns:a16="http://schemas.microsoft.com/office/drawing/2014/main" id="{16ED27B0-C817-43CB-99FB-B35558623624}"/>
              </a:ext>
            </a:extLst>
          </p:cNvPr>
          <p:cNvSpPr>
            <a:spLocks noGrp="1"/>
          </p:cNvSpPr>
          <p:nvPr>
            <p:ph type="sldNum" sz="quarter" idx="12"/>
          </p:nvPr>
        </p:nvSpPr>
        <p:spPr/>
        <p:txBody>
          <a:bodyPr/>
          <a:lstStyle/>
          <a:p>
            <a:fld id="{5B03D32D-F1BC-4E9C-97E1-36CFF5B22341}" type="slidenum">
              <a:rPr lang="en-US" smtClean="0"/>
              <a:t>24</a:t>
            </a:fld>
            <a:endParaRPr lang="en-US"/>
          </a:p>
        </p:txBody>
      </p:sp>
      <p:pic>
        <p:nvPicPr>
          <p:cNvPr id="8" name="Picture 7" descr="Text&#10;&#10;Description automatically generated with low confidence">
            <a:extLst>
              <a:ext uri="{FF2B5EF4-FFF2-40B4-BE49-F238E27FC236}">
                <a16:creationId xmlns:a16="http://schemas.microsoft.com/office/drawing/2014/main" id="{4050AE39-9492-4750-A3F2-5414E4BDB8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3600" y="6394424"/>
            <a:ext cx="1143000" cy="317500"/>
          </a:xfrm>
          <a:prstGeom prst="rect">
            <a:avLst/>
          </a:prstGeom>
        </p:spPr>
      </p:pic>
      <p:sp>
        <p:nvSpPr>
          <p:cNvPr id="11" name="TextBox 10">
            <a:extLst>
              <a:ext uri="{FF2B5EF4-FFF2-40B4-BE49-F238E27FC236}">
                <a16:creationId xmlns:a16="http://schemas.microsoft.com/office/drawing/2014/main" id="{6D8A14A8-F6D6-4509-A4DE-586BC206F7A7}"/>
              </a:ext>
            </a:extLst>
          </p:cNvPr>
          <p:cNvSpPr txBox="1"/>
          <p:nvPr/>
        </p:nvSpPr>
        <p:spPr>
          <a:xfrm>
            <a:off x="381000" y="6265336"/>
            <a:ext cx="4036088" cy="523220"/>
          </a:xfrm>
          <a:prstGeom prst="rect">
            <a:avLst/>
          </a:prstGeom>
          <a:noFill/>
        </p:spPr>
        <p:txBody>
          <a:bodyPr wrap="square" rtlCol="0">
            <a:spAutoFit/>
          </a:bodyPr>
          <a:lstStyle/>
          <a:p>
            <a:r>
              <a:rPr lang="en-US" sz="1400" i="1" dirty="0">
                <a:latin typeface="Montserrat" panose="00000500000000000000" pitchFamily="2" charset="0"/>
              </a:rPr>
              <a:t>2023 New Jersey Profile of Home Buyers and Sellers</a:t>
            </a:r>
          </a:p>
        </p:txBody>
      </p:sp>
      <p:graphicFrame>
        <p:nvGraphicFramePr>
          <p:cNvPr id="6" name="Table 5">
            <a:extLst>
              <a:ext uri="{FF2B5EF4-FFF2-40B4-BE49-F238E27FC236}">
                <a16:creationId xmlns:a16="http://schemas.microsoft.com/office/drawing/2014/main" id="{7C971B7E-0275-4009-ADBF-A49559670B6F}"/>
              </a:ext>
            </a:extLst>
          </p:cNvPr>
          <p:cNvGraphicFramePr>
            <a:graphicFrameLocks noGrp="1"/>
          </p:cNvGraphicFramePr>
          <p:nvPr>
            <p:extLst>
              <p:ext uri="{D42A27DB-BD31-4B8C-83A1-F6EECF244321}">
                <p14:modId xmlns:p14="http://schemas.microsoft.com/office/powerpoint/2010/main" val="894657403"/>
              </p:ext>
            </p:extLst>
          </p:nvPr>
        </p:nvGraphicFramePr>
        <p:xfrm>
          <a:off x="1001206" y="1219200"/>
          <a:ext cx="9333419" cy="4071262"/>
        </p:xfrm>
        <a:graphic>
          <a:graphicData uri="http://schemas.openxmlformats.org/drawingml/2006/table">
            <a:tbl>
              <a:tblPr bandRow="1"/>
              <a:tblGrid>
                <a:gridCol w="5229934">
                  <a:extLst>
                    <a:ext uri="{9D8B030D-6E8A-4147-A177-3AD203B41FA5}">
                      <a16:colId xmlns:a16="http://schemas.microsoft.com/office/drawing/2014/main" val="4105456806"/>
                    </a:ext>
                  </a:extLst>
                </a:gridCol>
                <a:gridCol w="2011512">
                  <a:extLst>
                    <a:ext uri="{9D8B030D-6E8A-4147-A177-3AD203B41FA5}">
                      <a16:colId xmlns:a16="http://schemas.microsoft.com/office/drawing/2014/main" val="1478223839"/>
                    </a:ext>
                  </a:extLst>
                </a:gridCol>
                <a:gridCol w="2091973">
                  <a:extLst>
                    <a:ext uri="{9D8B030D-6E8A-4147-A177-3AD203B41FA5}">
                      <a16:colId xmlns:a16="http://schemas.microsoft.com/office/drawing/2014/main" val="3413323738"/>
                    </a:ext>
                  </a:extLst>
                </a:gridCol>
              </a:tblGrid>
              <a:tr h="605524">
                <a:tc>
                  <a:txBody>
                    <a:bodyPr/>
                    <a:lstStyle/>
                    <a:p>
                      <a:pPr algn="l" fontAlgn="b"/>
                      <a:endParaRPr lang="en-US" sz="1800" b="0" i="0" u="none" strike="noStrike" dirty="0">
                        <a:effectLst/>
                        <a:latin typeface="Montserrat" panose="00000500000000000000" pitchFamily="2" charset="0"/>
                      </a:endParaRPr>
                    </a:p>
                  </a:txBody>
                  <a:tcPr marL="6165" marR="6165" marT="616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chemeClr val="bg1"/>
                          </a:solidFill>
                          <a:effectLst/>
                          <a:latin typeface="Montserrat" panose="00000500000000000000" pitchFamily="2" charset="0"/>
                        </a:rPr>
                        <a:t>New Jersey</a:t>
                      </a:r>
                    </a:p>
                  </a:txBody>
                  <a:tcPr marL="6165" marR="6165" marT="6165"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4282"/>
                    </a:solidFill>
                  </a:tcPr>
                </a:tc>
                <a:tc>
                  <a:txBody>
                    <a:bodyPr/>
                    <a:lstStyle/>
                    <a:p>
                      <a:pPr algn="ctr" fontAlgn="b"/>
                      <a:r>
                        <a:rPr lang="en-US" sz="1800" b="1" i="0" u="none" strike="noStrike" dirty="0">
                          <a:solidFill>
                            <a:schemeClr val="bg1"/>
                          </a:solidFill>
                          <a:effectLst/>
                          <a:latin typeface="Montserrat" panose="00000500000000000000" pitchFamily="2" charset="0"/>
                        </a:rPr>
                        <a:t>All Buyers</a:t>
                      </a:r>
                    </a:p>
                  </a:txBody>
                  <a:tcPr marL="6165" marR="6165" marT="6165"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4282"/>
                    </a:solidFill>
                  </a:tcPr>
                </a:tc>
                <a:extLst>
                  <a:ext uri="{0D108BD9-81ED-4DB2-BD59-A6C34878D82A}">
                    <a16:rowId xmlns:a16="http://schemas.microsoft.com/office/drawing/2014/main" val="3049943049"/>
                  </a:ext>
                </a:extLst>
              </a:tr>
              <a:tr h="379927">
                <a:tc>
                  <a:txBody>
                    <a:bodyPr/>
                    <a:lstStyle/>
                    <a:p>
                      <a:pPr algn="l" fontAlgn="ctr"/>
                      <a:endParaRPr lang="en-US" sz="1800" b="0" i="0" u="none" strike="noStrike" dirty="0">
                        <a:solidFill>
                          <a:schemeClr val="bg1"/>
                        </a:solidFill>
                        <a:effectLst/>
                        <a:latin typeface="Montserrat" panose="00000500000000000000" pitchFamily="2" charset="0"/>
                      </a:endParaRPr>
                    </a:p>
                  </a:txBody>
                  <a:tcPr marL="6165" marR="6165" marT="6165" marB="0" anchor="ctr">
                    <a:lnL>
                      <a:noFill/>
                    </a:lnL>
                    <a:lnR>
                      <a:noFill/>
                    </a:lnR>
                    <a:lnT w="635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rgbClr val="004282"/>
                    </a:solidFill>
                  </a:tcPr>
                </a:tc>
                <a:tc>
                  <a:txBody>
                    <a:bodyPr/>
                    <a:lstStyle/>
                    <a:p>
                      <a:pPr algn="r" fontAlgn="b"/>
                      <a:r>
                        <a:rPr lang="en-US" sz="1800" b="0" i="0" u="none" strike="noStrike" dirty="0">
                          <a:effectLst/>
                          <a:latin typeface="Montserrat" panose="00000500000000000000" pitchFamily="2" charset="0"/>
                        </a:rPr>
                        <a:t> </a:t>
                      </a:r>
                    </a:p>
                  </a:txBody>
                  <a:tcPr marL="6165" marR="6165" marT="6165" marB="0" anchor="b">
                    <a:lnL>
                      <a:noFill/>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4282"/>
                    </a:solidFill>
                  </a:tcPr>
                </a:tc>
                <a:tc>
                  <a:txBody>
                    <a:bodyPr/>
                    <a:lstStyle/>
                    <a:p>
                      <a:pPr algn="r" fontAlgn="b"/>
                      <a:r>
                        <a:rPr lang="en-US" sz="1800" b="0" i="0" u="none" strike="noStrike" dirty="0">
                          <a:effectLst/>
                          <a:latin typeface="Montserrat" panose="00000500000000000000" pitchFamily="2" charset="0"/>
                        </a:rPr>
                        <a:t> </a:t>
                      </a:r>
                    </a:p>
                  </a:txBody>
                  <a:tcPr marL="6165" marR="6165" marT="6165" marB="0" anchor="b">
                    <a:lnL>
                      <a:noFill/>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4282"/>
                    </a:solidFill>
                  </a:tcPr>
                </a:tc>
                <a:extLst>
                  <a:ext uri="{0D108BD9-81ED-4DB2-BD59-A6C34878D82A}">
                    <a16:rowId xmlns:a16="http://schemas.microsoft.com/office/drawing/2014/main" val="3167959339"/>
                  </a:ext>
                </a:extLst>
              </a:tr>
              <a:tr h="381897">
                <a:tc>
                  <a:txBody>
                    <a:bodyPr/>
                    <a:lstStyle/>
                    <a:p>
                      <a:pPr algn="l" fontAlgn="b"/>
                      <a:r>
                        <a:rPr lang="en-US" sz="1800" b="0" i="0" u="none" strike="noStrike" dirty="0">
                          <a:effectLst/>
                          <a:latin typeface="Montserrat" panose="00000500000000000000" pitchFamily="2" charset="0"/>
                        </a:rPr>
                        <a:t>Finding the right property</a:t>
                      </a:r>
                    </a:p>
                  </a:txBody>
                  <a:tcPr marL="6350" marR="6350" marT="6350" marB="0" anchor="b">
                    <a:lnL>
                      <a:noFill/>
                    </a:lnL>
                    <a:lnR>
                      <a:noFill/>
                    </a:lnR>
                    <a:lnT w="12700" cap="flat" cmpd="sng" algn="ctr">
                      <a:noFill/>
                      <a:prstDash val="solid"/>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latin typeface="Montserrat" panose="00000500000000000000" pitchFamily="2" charset="0"/>
                        </a:rPr>
                        <a:t>68</a:t>
                      </a:r>
                    </a:p>
                  </a:txBody>
                  <a:tcPr marL="6165" marR="6165" marT="6165" marB="0" anchor="b">
                    <a:lnL>
                      <a:noFill/>
                    </a:lnL>
                    <a:lnR>
                      <a:noFill/>
                    </a:lnR>
                    <a:lnT w="12700" cap="flat" cmpd="sng" algn="ctr">
                      <a:noFill/>
                      <a:prstDash val="solid"/>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latin typeface="Montserrat" panose="00000500000000000000" pitchFamily="2" charset="0"/>
                        </a:rPr>
                        <a:t>59%</a:t>
                      </a:r>
                    </a:p>
                  </a:txBody>
                  <a:tcPr marL="7620" marR="7620" marT="7620" marB="0" anchor="b">
                    <a:lnL>
                      <a:noFill/>
                    </a:lnL>
                    <a:lnR>
                      <a:noFill/>
                    </a:lnR>
                    <a:lnT w="12700" cap="flat" cmpd="sng" algn="ctr">
                      <a:noFill/>
                      <a:prstDash val="solid"/>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9385104"/>
                  </a:ext>
                </a:extLst>
              </a:tr>
              <a:tr h="381897">
                <a:tc>
                  <a:txBody>
                    <a:bodyPr/>
                    <a:lstStyle/>
                    <a:p>
                      <a:pPr algn="l" fontAlgn="b"/>
                      <a:r>
                        <a:rPr lang="en-US" sz="1800" b="0" i="0" u="none" strike="noStrike" dirty="0">
                          <a:effectLst/>
                          <a:latin typeface="Montserrat" panose="00000500000000000000" pitchFamily="2" charset="0"/>
                        </a:rPr>
                        <a:t>Paperwork</a:t>
                      </a:r>
                    </a:p>
                  </a:txBody>
                  <a:tcPr marL="6350" marR="6350" marT="635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dirty="0">
                          <a:latin typeface="Montserrat" panose="00000500000000000000" pitchFamily="2" charset="0"/>
                        </a:rPr>
                        <a:t>15</a:t>
                      </a:r>
                    </a:p>
                  </a:txBody>
                  <a:tcPr marL="6165" marR="6165" marT="6165"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dirty="0">
                          <a:latin typeface="Montserrat" panose="00000500000000000000" pitchFamily="2" charset="0"/>
                        </a:rPr>
                        <a:t>18%</a:t>
                      </a:r>
                    </a:p>
                  </a:txBody>
                  <a:tcPr marL="7620" marR="7620" marT="762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713906252"/>
                  </a:ext>
                </a:extLst>
              </a:tr>
              <a:tr h="381897">
                <a:tc>
                  <a:txBody>
                    <a:bodyPr/>
                    <a:lstStyle/>
                    <a:p>
                      <a:pPr algn="l" fontAlgn="b"/>
                      <a:r>
                        <a:rPr lang="en-US" sz="1800" b="0" i="0" u="none" strike="noStrike" dirty="0">
                          <a:effectLst/>
                          <a:latin typeface="Montserrat" panose="00000500000000000000" pitchFamily="2" charset="0"/>
                        </a:rPr>
                        <a:t>Understanding the process and steps</a:t>
                      </a:r>
                    </a:p>
                  </a:txBody>
                  <a:tcPr marL="6350" marR="6350" marT="635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latin typeface="Montserrat" panose="00000500000000000000" pitchFamily="2" charset="0"/>
                        </a:rPr>
                        <a:t>20</a:t>
                      </a:r>
                    </a:p>
                  </a:txBody>
                  <a:tcPr marL="6165" marR="6165" marT="6165"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latin typeface="Montserrat" panose="00000500000000000000" pitchFamily="2" charset="0"/>
                        </a:rPr>
                        <a:t>17%</a:t>
                      </a:r>
                    </a:p>
                  </a:txBody>
                  <a:tcPr marL="7620" marR="7620" marT="762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1325058"/>
                  </a:ext>
                </a:extLst>
              </a:tr>
              <a:tr h="381897">
                <a:tc>
                  <a:txBody>
                    <a:bodyPr/>
                    <a:lstStyle/>
                    <a:p>
                      <a:pPr algn="l" fontAlgn="b"/>
                      <a:r>
                        <a:rPr lang="en-US" sz="1800" b="0" i="0" u="none" strike="noStrike" dirty="0">
                          <a:effectLst/>
                          <a:latin typeface="Montserrat" panose="00000500000000000000" pitchFamily="2" charset="0"/>
                        </a:rPr>
                        <a:t>Saving for the down payment</a:t>
                      </a:r>
                    </a:p>
                  </a:txBody>
                  <a:tcPr marL="6350" marR="6350" marT="635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dirty="0">
                          <a:latin typeface="Montserrat" panose="00000500000000000000" pitchFamily="2" charset="0"/>
                        </a:rPr>
                        <a:t>21</a:t>
                      </a:r>
                    </a:p>
                  </a:txBody>
                  <a:tcPr marL="6165" marR="6165" marT="6165"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dirty="0">
                          <a:latin typeface="Montserrat" panose="00000500000000000000" pitchFamily="2" charset="0"/>
                        </a:rPr>
                        <a:t>17%</a:t>
                      </a:r>
                    </a:p>
                  </a:txBody>
                  <a:tcPr marL="7620" marR="7620" marT="762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38403173"/>
                  </a:ext>
                </a:extLst>
              </a:tr>
              <a:tr h="381897">
                <a:tc>
                  <a:txBody>
                    <a:bodyPr/>
                    <a:lstStyle/>
                    <a:p>
                      <a:pPr algn="l" fontAlgn="b"/>
                      <a:r>
                        <a:rPr lang="en-US" sz="1800" b="0" i="0" u="none" strike="noStrike" dirty="0">
                          <a:effectLst/>
                          <a:latin typeface="Montserrat" panose="00000500000000000000" pitchFamily="2" charset="0"/>
                        </a:rPr>
                        <a:t>Appraisal of the property </a:t>
                      </a:r>
                    </a:p>
                  </a:txBody>
                  <a:tcPr marL="6350" marR="6350" marT="6350" marB="0" anchor="b">
                    <a:lnL>
                      <a:noFill/>
                    </a:lnL>
                    <a:lnR>
                      <a:noFill/>
                    </a:lnR>
                    <a:lnT w="6350" cap="flat" cmpd="sng" algn="ctr">
                      <a:no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latin typeface="Montserrat" panose="00000500000000000000" pitchFamily="2" charset="0"/>
                        </a:rPr>
                        <a:t>4</a:t>
                      </a:r>
                    </a:p>
                  </a:txBody>
                  <a:tcPr marL="6165" marR="6165" marT="6165" marB="0" anchor="b">
                    <a:lnL>
                      <a:noFill/>
                    </a:lnL>
                    <a:lnR>
                      <a:noFill/>
                    </a:lnR>
                    <a:lnT w="6350" cap="flat" cmpd="sng" algn="ctr">
                      <a:no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latin typeface="Montserrat" panose="00000500000000000000" pitchFamily="2" charset="0"/>
                        </a:rPr>
                        <a:t>5%</a:t>
                      </a:r>
                    </a:p>
                  </a:txBody>
                  <a:tcPr marL="7620" marR="7620" marT="7620" marB="0" anchor="b">
                    <a:lnL>
                      <a:noFill/>
                    </a:lnL>
                    <a:lnR>
                      <a:noFill/>
                    </a:lnR>
                    <a:lnT w="6350" cap="flat" cmpd="sng" algn="ctr">
                      <a:no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0883383"/>
                  </a:ext>
                </a:extLst>
              </a:tr>
              <a:tr h="381897">
                <a:tc>
                  <a:txBody>
                    <a:bodyPr/>
                    <a:lstStyle/>
                    <a:p>
                      <a:pPr algn="l" fontAlgn="b"/>
                      <a:r>
                        <a:rPr lang="en-US" sz="1800" b="0" i="0" u="none" strike="noStrike" dirty="0">
                          <a:effectLst/>
                          <a:latin typeface="Montserrat" panose="00000500000000000000" pitchFamily="2" charset="0"/>
                        </a:rPr>
                        <a:t>Getting a mortgage </a:t>
                      </a:r>
                    </a:p>
                  </a:txBody>
                  <a:tcPr marL="6350" marR="6350" marT="6350" marB="0" anchor="b">
                    <a:lnL>
                      <a:noFill/>
                    </a:lnL>
                    <a:lnR>
                      <a:noFill/>
                    </a:lnR>
                    <a:lnT w="6350" cap="flat" cmpd="sng" algn="ctr">
                      <a:no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dirty="0">
                          <a:latin typeface="Montserrat" panose="00000500000000000000" pitchFamily="2" charset="0"/>
                        </a:rPr>
                        <a:t>9</a:t>
                      </a:r>
                    </a:p>
                  </a:txBody>
                  <a:tcPr marL="6165" marR="6165" marT="6165" marB="0" anchor="b">
                    <a:lnL>
                      <a:noFill/>
                    </a:lnL>
                    <a:lnR>
                      <a:noFill/>
                    </a:lnR>
                    <a:lnT w="6350" cap="flat" cmpd="sng" algn="ctr">
                      <a:no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dirty="0">
                          <a:latin typeface="Montserrat" panose="00000500000000000000" pitchFamily="2" charset="0"/>
                        </a:rPr>
                        <a:t>8%</a:t>
                      </a:r>
                    </a:p>
                  </a:txBody>
                  <a:tcPr marL="7620" marR="7620" marT="7620" marB="0" anchor="b">
                    <a:lnL>
                      <a:noFill/>
                    </a:lnL>
                    <a:lnR>
                      <a:noFill/>
                    </a:lnR>
                    <a:lnT w="6350" cap="flat" cmpd="sng" algn="ctr">
                      <a:no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130827703"/>
                  </a:ext>
                </a:extLst>
              </a:tr>
              <a:tr h="412532">
                <a:tc>
                  <a:txBody>
                    <a:bodyPr/>
                    <a:lstStyle/>
                    <a:p>
                      <a:pPr algn="l" fontAlgn="b"/>
                      <a:r>
                        <a:rPr lang="en-US" sz="1800" b="0" i="0" u="none" strike="noStrike" dirty="0">
                          <a:effectLst/>
                          <a:latin typeface="Montserrat" panose="00000500000000000000" pitchFamily="2" charset="0"/>
                        </a:rPr>
                        <a:t>No difficult steps</a:t>
                      </a:r>
                    </a:p>
                  </a:txBody>
                  <a:tcPr marL="6350" marR="6350" marT="6350" marB="0" anchor="b">
                    <a:lnL>
                      <a:noFill/>
                    </a:lnL>
                    <a:lnR>
                      <a:noFill/>
                    </a:lnR>
                    <a:lnT w="6350" cap="flat" cmpd="sng" algn="ctr">
                      <a:no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effectLst/>
                          <a:latin typeface="Montserrat" panose="00000500000000000000" pitchFamily="2" charset="0"/>
                        </a:rPr>
                        <a:t>12</a:t>
                      </a:r>
                    </a:p>
                  </a:txBody>
                  <a:tcPr marL="6165" marR="6165" marT="6165" marB="0" anchor="b">
                    <a:lnL>
                      <a:noFill/>
                    </a:lnL>
                    <a:lnR>
                      <a:noFill/>
                    </a:lnR>
                    <a:lnT w="6350" cap="flat" cmpd="sng" algn="ctr">
                      <a:no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effectLst/>
                          <a:latin typeface="Montserrat" panose="00000500000000000000" pitchFamily="2" charset="0"/>
                        </a:rPr>
                        <a:t>17%</a:t>
                      </a:r>
                    </a:p>
                  </a:txBody>
                  <a:tcPr marL="7620" marR="7620" marT="7620" marB="0" anchor="b">
                    <a:lnL>
                      <a:noFill/>
                    </a:lnL>
                    <a:lnR>
                      <a:noFill/>
                    </a:lnR>
                    <a:lnT w="6350" cap="flat" cmpd="sng" algn="ctr">
                      <a:no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4807762"/>
                  </a:ext>
                </a:extLst>
              </a:tr>
              <a:tr h="381897">
                <a:tc>
                  <a:txBody>
                    <a:bodyPr/>
                    <a:lstStyle/>
                    <a:p>
                      <a:pPr algn="l" fontAlgn="b"/>
                      <a:r>
                        <a:rPr lang="en-US" sz="1800" b="0" i="0" u="none" strike="noStrike" dirty="0">
                          <a:effectLst/>
                          <a:latin typeface="Montserrat" panose="00000500000000000000" pitchFamily="2" charset="0"/>
                        </a:rPr>
                        <a:t>Other</a:t>
                      </a:r>
                    </a:p>
                  </a:txBody>
                  <a:tcPr marL="6350" marR="6350" marT="6350" marB="0" anchor="b">
                    <a:lnL>
                      <a:noFill/>
                    </a:lnL>
                    <a:lnR>
                      <a:noFill/>
                    </a:lnR>
                    <a:lnT w="6350" cap="flat" cmpd="sng" algn="ctr">
                      <a:no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800" b="0" i="0" u="none" strike="noStrike" dirty="0">
                          <a:effectLst/>
                          <a:latin typeface="Montserrat" panose="00000500000000000000" pitchFamily="2" charset="0"/>
                        </a:rPr>
                        <a:t>7</a:t>
                      </a:r>
                    </a:p>
                  </a:txBody>
                  <a:tcPr marL="6165" marR="6165" marT="6165" marB="0" anchor="b">
                    <a:lnL>
                      <a:noFill/>
                    </a:lnL>
                    <a:lnR>
                      <a:noFill/>
                    </a:lnR>
                    <a:lnT w="6350" cap="flat" cmpd="sng" algn="ctr">
                      <a:no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800" b="0" i="0" u="none" strike="noStrike" dirty="0">
                          <a:effectLst/>
                          <a:latin typeface="Montserrat" panose="00000500000000000000" pitchFamily="2" charset="0"/>
                        </a:rPr>
                        <a:t>6%</a:t>
                      </a:r>
                    </a:p>
                  </a:txBody>
                  <a:tcPr marL="7620" marR="7620" marT="7620" marB="0" anchor="b">
                    <a:lnL>
                      <a:noFill/>
                    </a:lnL>
                    <a:lnR>
                      <a:noFill/>
                    </a:lnR>
                    <a:lnT w="6350" cap="flat" cmpd="sng" algn="ctr">
                      <a:no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544103214"/>
                  </a:ext>
                </a:extLst>
              </a:tr>
            </a:tbl>
          </a:graphicData>
        </a:graphic>
      </p:graphicFrame>
    </p:spTree>
    <p:extLst>
      <p:ext uri="{BB962C8B-B14F-4D97-AF65-F5344CB8AC3E}">
        <p14:creationId xmlns:p14="http://schemas.microsoft.com/office/powerpoint/2010/main" val="39072697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0" r="-20000"/>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3808590-E75F-45DC-97FF-11D82CEB7F2B}"/>
              </a:ext>
            </a:extLst>
          </p:cNvPr>
          <p:cNvSpPr>
            <a:spLocks noGrp="1"/>
          </p:cNvSpPr>
          <p:nvPr>
            <p:ph type="sldNum" sz="quarter" idx="7"/>
          </p:nvPr>
        </p:nvSpPr>
        <p:spPr/>
        <p:txBody>
          <a:bodyPr/>
          <a:lstStyle/>
          <a:p>
            <a:pPr marL="38100">
              <a:lnSpc>
                <a:spcPts val="1240"/>
              </a:lnSpc>
            </a:pPr>
            <a:fld id="{81D60167-4931-47E6-BA6A-407CBD079E47}" type="slidenum">
              <a:rPr lang="en-US" smtClean="0"/>
              <a:t>25</a:t>
            </a:fld>
            <a:endParaRPr lang="en-US" dirty="0"/>
          </a:p>
        </p:txBody>
      </p:sp>
      <p:sp>
        <p:nvSpPr>
          <p:cNvPr id="6" name="object 3">
            <a:extLst>
              <a:ext uri="{FF2B5EF4-FFF2-40B4-BE49-F238E27FC236}">
                <a16:creationId xmlns:a16="http://schemas.microsoft.com/office/drawing/2014/main" id="{00212050-C88B-4B8F-9841-A228CC9D20BA}"/>
              </a:ext>
            </a:extLst>
          </p:cNvPr>
          <p:cNvSpPr txBox="1">
            <a:spLocks/>
          </p:cNvSpPr>
          <p:nvPr/>
        </p:nvSpPr>
        <p:spPr>
          <a:xfrm>
            <a:off x="0" y="-304800"/>
            <a:ext cx="7010399" cy="1628775"/>
          </a:xfrm>
          <a:prstGeom prst="rect">
            <a:avLst/>
          </a:prstGeom>
        </p:spPr>
        <p:txBody>
          <a:bodyPr vert="horz" wrap="square" lIns="91440" tIns="45720" rIns="91440" bIns="45720" rtlCol="0" anchor="b">
            <a:noAutofit/>
          </a:bodyPr>
          <a:lstStyle>
            <a:lvl1pPr>
              <a:defRPr sz="4000" b="1" i="0">
                <a:solidFill>
                  <a:srgbClr val="004282"/>
                </a:solidFill>
                <a:latin typeface="Montserrat"/>
                <a:ea typeface="+mj-ea"/>
                <a:cs typeface="Montserrat"/>
              </a:defRPr>
            </a:lvl1pPr>
          </a:lstStyle>
          <a:p>
            <a:pPr marL="12700" marR="5080">
              <a:lnSpc>
                <a:spcPct val="90000"/>
              </a:lnSpc>
              <a:spcBef>
                <a:spcPct val="0"/>
              </a:spcBef>
            </a:pPr>
            <a:r>
              <a:rPr lang="en-US" dirty="0">
                <a:solidFill>
                  <a:srgbClr val="FF8785"/>
                </a:solidFill>
                <a:latin typeface="Montserrat" panose="00000500000000000000" pitchFamily="2" charset="0"/>
                <a:cs typeface="+mj-cs"/>
              </a:rPr>
              <a:t>Home Buying and Real Estate Professionals</a:t>
            </a:r>
            <a:endParaRPr lang="en-US" kern="1200" dirty="0">
              <a:solidFill>
                <a:srgbClr val="FF8785"/>
              </a:solidFill>
              <a:latin typeface="Montserrat" panose="00000500000000000000" pitchFamily="2" charset="0"/>
              <a:cs typeface="+mj-cs"/>
            </a:endParaRPr>
          </a:p>
        </p:txBody>
      </p:sp>
    </p:spTree>
    <p:extLst>
      <p:ext uri="{BB962C8B-B14F-4D97-AF65-F5344CB8AC3E}">
        <p14:creationId xmlns:p14="http://schemas.microsoft.com/office/powerpoint/2010/main" val="41460222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1">
            <a:extLst>
              <a:ext uri="{FF2B5EF4-FFF2-40B4-BE49-F238E27FC236}">
                <a16:creationId xmlns:a16="http://schemas.microsoft.com/office/drawing/2014/main" id="{9762637A-0C09-4BEA-A945-54813CA53960}"/>
              </a:ext>
            </a:extLst>
          </p:cNvPr>
          <p:cNvSpPr txBox="1">
            <a:spLocks/>
          </p:cNvSpPr>
          <p:nvPr/>
        </p:nvSpPr>
        <p:spPr>
          <a:xfrm>
            <a:off x="927099" y="393015"/>
            <a:ext cx="10754206" cy="93431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100" b="1" dirty="0">
                <a:latin typeface="Montserrat" panose="00000500000000000000" pitchFamily="2" charset="0"/>
              </a:rPr>
              <a:t>Method of Home Purchase</a:t>
            </a:r>
            <a:endParaRPr lang="en-US" sz="1400" b="1" dirty="0">
              <a:latin typeface="Montserrat" panose="00000500000000000000" pitchFamily="2" charset="0"/>
            </a:endParaRPr>
          </a:p>
        </p:txBody>
      </p:sp>
      <p:sp>
        <p:nvSpPr>
          <p:cNvPr id="4" name="Slide Number Placeholder 3">
            <a:extLst>
              <a:ext uri="{FF2B5EF4-FFF2-40B4-BE49-F238E27FC236}">
                <a16:creationId xmlns:a16="http://schemas.microsoft.com/office/drawing/2014/main" id="{16ED27B0-C817-43CB-99FB-B35558623624}"/>
              </a:ext>
            </a:extLst>
          </p:cNvPr>
          <p:cNvSpPr>
            <a:spLocks noGrp="1"/>
          </p:cNvSpPr>
          <p:nvPr>
            <p:ph type="sldNum" sz="quarter" idx="12"/>
          </p:nvPr>
        </p:nvSpPr>
        <p:spPr/>
        <p:txBody>
          <a:bodyPr/>
          <a:lstStyle/>
          <a:p>
            <a:fld id="{5B03D32D-F1BC-4E9C-97E1-36CFF5B22341}" type="slidenum">
              <a:rPr lang="en-US" smtClean="0"/>
              <a:t>26</a:t>
            </a:fld>
            <a:endParaRPr lang="en-US"/>
          </a:p>
        </p:txBody>
      </p:sp>
      <p:pic>
        <p:nvPicPr>
          <p:cNvPr id="8" name="Picture 7" descr="Text&#10;&#10;Description automatically generated with low confidence">
            <a:extLst>
              <a:ext uri="{FF2B5EF4-FFF2-40B4-BE49-F238E27FC236}">
                <a16:creationId xmlns:a16="http://schemas.microsoft.com/office/drawing/2014/main" id="{4050AE39-9492-4750-A3F2-5414E4BDB8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3600" y="6394424"/>
            <a:ext cx="1143000" cy="317500"/>
          </a:xfrm>
          <a:prstGeom prst="rect">
            <a:avLst/>
          </a:prstGeom>
        </p:spPr>
      </p:pic>
      <p:sp>
        <p:nvSpPr>
          <p:cNvPr id="11" name="TextBox 10">
            <a:extLst>
              <a:ext uri="{FF2B5EF4-FFF2-40B4-BE49-F238E27FC236}">
                <a16:creationId xmlns:a16="http://schemas.microsoft.com/office/drawing/2014/main" id="{6D8A14A8-F6D6-4509-A4DE-586BC206F7A7}"/>
              </a:ext>
            </a:extLst>
          </p:cNvPr>
          <p:cNvSpPr txBox="1"/>
          <p:nvPr/>
        </p:nvSpPr>
        <p:spPr>
          <a:xfrm>
            <a:off x="304800" y="6157208"/>
            <a:ext cx="3959888" cy="523220"/>
          </a:xfrm>
          <a:prstGeom prst="rect">
            <a:avLst/>
          </a:prstGeom>
          <a:noFill/>
        </p:spPr>
        <p:txBody>
          <a:bodyPr wrap="square" rtlCol="0">
            <a:spAutoFit/>
          </a:bodyPr>
          <a:lstStyle/>
          <a:p>
            <a:r>
              <a:rPr lang="en-US" sz="1400" i="1" dirty="0">
                <a:latin typeface="Montserrat" panose="00000500000000000000" pitchFamily="2" charset="0"/>
              </a:rPr>
              <a:t>2023 New Jersey Profile of Home Buyers and Sellers</a:t>
            </a:r>
          </a:p>
        </p:txBody>
      </p:sp>
      <p:graphicFrame>
        <p:nvGraphicFramePr>
          <p:cNvPr id="6" name="Table 5">
            <a:extLst>
              <a:ext uri="{FF2B5EF4-FFF2-40B4-BE49-F238E27FC236}">
                <a16:creationId xmlns:a16="http://schemas.microsoft.com/office/drawing/2014/main" id="{DBCC79E6-C1E1-4502-94B8-634DE26FD55F}"/>
              </a:ext>
            </a:extLst>
          </p:cNvPr>
          <p:cNvGraphicFramePr>
            <a:graphicFrameLocks noGrp="1"/>
          </p:cNvGraphicFramePr>
          <p:nvPr>
            <p:extLst>
              <p:ext uri="{D42A27DB-BD31-4B8C-83A1-F6EECF244321}">
                <p14:modId xmlns:p14="http://schemas.microsoft.com/office/powerpoint/2010/main" val="1941723994"/>
              </p:ext>
            </p:extLst>
          </p:nvPr>
        </p:nvGraphicFramePr>
        <p:xfrm>
          <a:off x="927099" y="2189544"/>
          <a:ext cx="9969501" cy="2734704"/>
        </p:xfrm>
        <a:graphic>
          <a:graphicData uri="http://schemas.openxmlformats.org/drawingml/2006/table">
            <a:tbl>
              <a:tblPr bandRow="1"/>
              <a:tblGrid>
                <a:gridCol w="4311523">
                  <a:extLst>
                    <a:ext uri="{9D8B030D-6E8A-4147-A177-3AD203B41FA5}">
                      <a16:colId xmlns:a16="http://schemas.microsoft.com/office/drawing/2014/main" val="4105456806"/>
                    </a:ext>
                  </a:extLst>
                </a:gridCol>
                <a:gridCol w="2750207">
                  <a:extLst>
                    <a:ext uri="{9D8B030D-6E8A-4147-A177-3AD203B41FA5}">
                      <a16:colId xmlns:a16="http://schemas.microsoft.com/office/drawing/2014/main" val="1478223839"/>
                    </a:ext>
                  </a:extLst>
                </a:gridCol>
                <a:gridCol w="2907771">
                  <a:extLst>
                    <a:ext uri="{9D8B030D-6E8A-4147-A177-3AD203B41FA5}">
                      <a16:colId xmlns:a16="http://schemas.microsoft.com/office/drawing/2014/main" val="3413323738"/>
                    </a:ext>
                  </a:extLst>
                </a:gridCol>
              </a:tblGrid>
              <a:tr h="524902">
                <a:tc>
                  <a:txBody>
                    <a:bodyPr/>
                    <a:lstStyle/>
                    <a:p>
                      <a:pPr algn="l" fontAlgn="b"/>
                      <a:endParaRPr lang="en-US" sz="1800" b="0" i="0" u="none" strike="noStrike" dirty="0">
                        <a:effectLst/>
                        <a:latin typeface="Montserrat" panose="00000500000000000000" pitchFamily="2" charset="0"/>
                      </a:endParaRPr>
                    </a:p>
                  </a:txBody>
                  <a:tcPr marL="6165" marR="6165" marT="616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chemeClr val="bg1"/>
                          </a:solidFill>
                          <a:effectLst/>
                          <a:latin typeface="Montserrat" panose="00000500000000000000" pitchFamily="2" charset="0"/>
                        </a:rPr>
                        <a:t>New Jersey</a:t>
                      </a:r>
                    </a:p>
                  </a:txBody>
                  <a:tcPr marL="6165" marR="6165" marT="6165"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4282"/>
                    </a:solidFill>
                  </a:tcPr>
                </a:tc>
                <a:tc>
                  <a:txBody>
                    <a:bodyPr/>
                    <a:lstStyle/>
                    <a:p>
                      <a:pPr algn="ctr" fontAlgn="b"/>
                      <a:r>
                        <a:rPr lang="en-US" sz="1800" b="1" i="0" u="none" strike="noStrike" dirty="0">
                          <a:solidFill>
                            <a:schemeClr val="bg1"/>
                          </a:solidFill>
                          <a:effectLst/>
                          <a:latin typeface="Montserrat" panose="00000500000000000000" pitchFamily="2" charset="0"/>
                        </a:rPr>
                        <a:t>All Buyers</a:t>
                      </a:r>
                    </a:p>
                  </a:txBody>
                  <a:tcPr marL="6165" marR="6165" marT="6165"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4282"/>
                    </a:solidFill>
                  </a:tcPr>
                </a:tc>
                <a:extLst>
                  <a:ext uri="{0D108BD9-81ED-4DB2-BD59-A6C34878D82A}">
                    <a16:rowId xmlns:a16="http://schemas.microsoft.com/office/drawing/2014/main" val="3049943049"/>
                  </a:ext>
                </a:extLst>
              </a:tr>
              <a:tr h="329342">
                <a:tc>
                  <a:txBody>
                    <a:bodyPr/>
                    <a:lstStyle/>
                    <a:p>
                      <a:pPr algn="l" fontAlgn="ctr"/>
                      <a:endParaRPr lang="en-US" sz="1800" b="1" i="0" u="none" strike="noStrike" dirty="0">
                        <a:solidFill>
                          <a:schemeClr val="bg1"/>
                        </a:solidFill>
                        <a:effectLst/>
                        <a:latin typeface="Montserrat" panose="00000500000000000000" pitchFamily="2" charset="0"/>
                      </a:endParaRPr>
                    </a:p>
                  </a:txBody>
                  <a:tcPr marL="6165" marR="6165" marT="6165" marB="0" anchor="ctr">
                    <a:lnL>
                      <a:noFill/>
                    </a:lnL>
                    <a:lnR>
                      <a:noFill/>
                    </a:lnR>
                    <a:lnT w="635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rgbClr val="004282"/>
                    </a:solidFill>
                  </a:tcPr>
                </a:tc>
                <a:tc>
                  <a:txBody>
                    <a:bodyPr/>
                    <a:lstStyle/>
                    <a:p>
                      <a:pPr algn="r" fontAlgn="b"/>
                      <a:r>
                        <a:rPr lang="en-US" sz="1800" b="0" i="0" u="none" strike="noStrike" dirty="0">
                          <a:effectLst/>
                          <a:latin typeface="Montserrat" panose="00000500000000000000" pitchFamily="2" charset="0"/>
                        </a:rPr>
                        <a:t> </a:t>
                      </a:r>
                    </a:p>
                  </a:txBody>
                  <a:tcPr marL="6165" marR="6165" marT="6165" marB="0" anchor="b">
                    <a:lnL>
                      <a:noFill/>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4282"/>
                    </a:solidFill>
                  </a:tcPr>
                </a:tc>
                <a:tc>
                  <a:txBody>
                    <a:bodyPr/>
                    <a:lstStyle/>
                    <a:p>
                      <a:pPr algn="r" fontAlgn="b"/>
                      <a:r>
                        <a:rPr lang="en-US" sz="1800" b="0" i="0" u="none" strike="noStrike" dirty="0">
                          <a:effectLst/>
                          <a:latin typeface="Montserrat" panose="00000500000000000000" pitchFamily="2" charset="0"/>
                        </a:rPr>
                        <a:t> </a:t>
                      </a:r>
                    </a:p>
                  </a:txBody>
                  <a:tcPr marL="6165" marR="6165" marT="6165" marB="0" anchor="b">
                    <a:lnL>
                      <a:noFill/>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4282"/>
                    </a:solidFill>
                  </a:tcPr>
                </a:tc>
                <a:extLst>
                  <a:ext uri="{0D108BD9-81ED-4DB2-BD59-A6C34878D82A}">
                    <a16:rowId xmlns:a16="http://schemas.microsoft.com/office/drawing/2014/main" val="3167959339"/>
                  </a:ext>
                </a:extLst>
              </a:tr>
              <a:tr h="331050">
                <a:tc>
                  <a:txBody>
                    <a:bodyPr/>
                    <a:lstStyle/>
                    <a:p>
                      <a:pPr algn="l" fontAlgn="b"/>
                      <a:r>
                        <a:rPr lang="en-US" sz="1800" b="0" i="0" u="none" strike="noStrike" dirty="0">
                          <a:effectLst/>
                          <a:latin typeface="Montserrat" panose="00000500000000000000" pitchFamily="2" charset="0"/>
                        </a:rPr>
                        <a:t>Through a real estate agent or broker</a:t>
                      </a:r>
                    </a:p>
                  </a:txBody>
                  <a:tcPr marL="7620" marR="7620" marT="7620" marB="0" anchor="b">
                    <a:lnL>
                      <a:noFill/>
                    </a:lnL>
                    <a:lnR>
                      <a:noFill/>
                    </a:lnR>
                    <a:lnT w="12700" cap="flat" cmpd="sng" algn="ctr">
                      <a:noFill/>
                      <a:prstDash val="solid"/>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latin typeface="Montserrat" panose="00000500000000000000" pitchFamily="2" charset="0"/>
                        </a:rPr>
                        <a:t>89%</a:t>
                      </a:r>
                    </a:p>
                  </a:txBody>
                  <a:tcPr marL="6165" marR="6165" marT="6165" marB="0" anchor="b">
                    <a:lnL>
                      <a:noFill/>
                    </a:lnL>
                    <a:lnR>
                      <a:noFill/>
                    </a:lnR>
                    <a:lnT w="12700" cap="flat" cmpd="sng" algn="ctr">
                      <a:noFill/>
                      <a:prstDash val="solid"/>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effectLst/>
                          <a:latin typeface="Montserrat" panose="00000500000000000000" pitchFamily="2" charset="0"/>
                        </a:rPr>
                        <a:t>89%</a:t>
                      </a:r>
                    </a:p>
                  </a:txBody>
                  <a:tcPr marL="7620" marR="7620" marT="7620" marB="0" anchor="b">
                    <a:lnL>
                      <a:noFill/>
                    </a:lnL>
                    <a:lnR>
                      <a:noFill/>
                    </a:lnR>
                    <a:lnT w="12700" cap="flat" cmpd="sng" algn="ctr">
                      <a:noFill/>
                      <a:prstDash val="solid"/>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9385104"/>
                  </a:ext>
                </a:extLst>
              </a:tr>
              <a:tr h="331050">
                <a:tc>
                  <a:txBody>
                    <a:bodyPr/>
                    <a:lstStyle/>
                    <a:p>
                      <a:pPr algn="l" fontAlgn="b"/>
                      <a:r>
                        <a:rPr lang="en-US" sz="1800" b="0" i="0" u="none" strike="noStrike" dirty="0">
                          <a:effectLst/>
                          <a:latin typeface="Montserrat" panose="00000500000000000000" pitchFamily="2" charset="0"/>
                        </a:rPr>
                        <a:t>Directly from builder or builder's agent</a:t>
                      </a:r>
                    </a:p>
                  </a:txBody>
                  <a:tcPr marL="7620" marR="7620" marT="762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dirty="0">
                          <a:latin typeface="Montserrat" panose="00000500000000000000" pitchFamily="2" charset="0"/>
                        </a:rPr>
                        <a:t>3%</a:t>
                      </a:r>
                    </a:p>
                  </a:txBody>
                  <a:tcPr marL="6165" marR="6165" marT="6165"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800" b="0" i="0" u="none" strike="noStrike" dirty="0">
                          <a:effectLst/>
                          <a:latin typeface="Montserrat" panose="00000500000000000000" pitchFamily="2" charset="0"/>
                        </a:rPr>
                        <a:t>5%</a:t>
                      </a:r>
                    </a:p>
                  </a:txBody>
                  <a:tcPr marL="7620" marR="7620" marT="762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713906252"/>
                  </a:ext>
                </a:extLst>
              </a:tr>
              <a:tr h="331050">
                <a:tc>
                  <a:txBody>
                    <a:bodyPr/>
                    <a:lstStyle/>
                    <a:p>
                      <a:pPr algn="l" fontAlgn="b"/>
                      <a:r>
                        <a:rPr lang="en-US" sz="1800" b="0" i="0" u="none" strike="noStrike" dirty="0">
                          <a:effectLst/>
                          <a:latin typeface="Montserrat" panose="00000500000000000000" pitchFamily="2" charset="0"/>
                        </a:rPr>
                        <a:t>Directly from the previous owner</a:t>
                      </a:r>
                    </a:p>
                  </a:txBody>
                  <a:tcPr marL="7620" marR="7620" marT="762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latin typeface="Montserrat" panose="00000500000000000000" pitchFamily="2" charset="0"/>
                        </a:rPr>
                        <a:t>6%</a:t>
                      </a:r>
                    </a:p>
                  </a:txBody>
                  <a:tcPr marL="6165" marR="6165" marT="6165"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effectLst/>
                          <a:latin typeface="Montserrat" panose="00000500000000000000" pitchFamily="2" charset="0"/>
                        </a:rPr>
                        <a:t>6%</a:t>
                      </a:r>
                    </a:p>
                  </a:txBody>
                  <a:tcPr marL="7620" marR="7620" marT="762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1325058"/>
                  </a:ext>
                </a:extLst>
              </a:tr>
              <a:tr h="331050">
                <a:tc>
                  <a:txBody>
                    <a:bodyPr/>
                    <a:lstStyle/>
                    <a:p>
                      <a:pPr indent="-182880" algn="l" fontAlgn="b"/>
                      <a:r>
                        <a:rPr lang="en-US" sz="1800" b="0" i="0" u="none" strike="noStrike" dirty="0">
                          <a:effectLst/>
                          <a:latin typeface="Montserrat" panose="00000500000000000000" pitchFamily="2" charset="0"/>
                        </a:rPr>
                        <a:t>        Knew previous owner</a:t>
                      </a:r>
                    </a:p>
                  </a:txBody>
                  <a:tcPr marL="7620" marR="7620" marT="762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dirty="0">
                          <a:latin typeface="Montserrat" panose="00000500000000000000" pitchFamily="2" charset="0"/>
                        </a:rPr>
                        <a:t>4%</a:t>
                      </a:r>
                    </a:p>
                  </a:txBody>
                  <a:tcPr marL="6165" marR="6165" marT="6165"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800" b="0" i="0" u="none" strike="noStrike" dirty="0">
                          <a:effectLst/>
                          <a:latin typeface="Montserrat" panose="00000500000000000000" pitchFamily="2" charset="0"/>
                        </a:rPr>
                        <a:t>4%</a:t>
                      </a:r>
                    </a:p>
                  </a:txBody>
                  <a:tcPr marL="7620" marR="7620" marT="762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38403173"/>
                  </a:ext>
                </a:extLst>
              </a:tr>
              <a:tr h="331050">
                <a:tc>
                  <a:txBody>
                    <a:bodyPr/>
                    <a:lstStyle/>
                    <a:p>
                      <a:pPr indent="-182880" algn="l" fontAlgn="b"/>
                      <a:r>
                        <a:rPr lang="en-US" sz="1800" b="0" i="0" u="none" strike="noStrike" dirty="0">
                          <a:effectLst/>
                          <a:latin typeface="Montserrat" panose="00000500000000000000" pitchFamily="2" charset="0"/>
                        </a:rPr>
                        <a:t>        Did not know previous owner</a:t>
                      </a:r>
                    </a:p>
                  </a:txBody>
                  <a:tcPr marL="7620" marR="7620" marT="7620" marB="0" anchor="b">
                    <a:lnL>
                      <a:noFill/>
                    </a:lnL>
                    <a:lnR>
                      <a:noFill/>
                    </a:lnR>
                    <a:lnT w="6350" cap="flat" cmpd="sng" algn="ctr">
                      <a:no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latin typeface="Montserrat" panose="00000500000000000000" pitchFamily="2" charset="0"/>
                        </a:rPr>
                        <a:t>2%</a:t>
                      </a:r>
                    </a:p>
                  </a:txBody>
                  <a:tcPr marL="6165" marR="6165" marT="6165" marB="0" anchor="b">
                    <a:lnL>
                      <a:noFill/>
                    </a:lnL>
                    <a:lnR>
                      <a:noFill/>
                    </a:lnR>
                    <a:lnT w="6350" cap="flat" cmpd="sng" algn="ctr">
                      <a:no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effectLst/>
                          <a:latin typeface="Montserrat" panose="00000500000000000000" pitchFamily="2" charset="0"/>
                        </a:rPr>
                        <a:t>2%</a:t>
                      </a:r>
                    </a:p>
                  </a:txBody>
                  <a:tcPr marL="7620" marR="7620" marT="7620" marB="0" anchor="b">
                    <a:lnL>
                      <a:noFill/>
                    </a:lnL>
                    <a:lnR>
                      <a:noFill/>
                    </a:lnR>
                    <a:lnT w="6350" cap="flat" cmpd="sng" algn="ctr">
                      <a:no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0883383"/>
                  </a:ext>
                </a:extLst>
              </a:tr>
            </a:tbl>
          </a:graphicData>
        </a:graphic>
      </p:graphicFrame>
    </p:spTree>
    <p:extLst>
      <p:ext uri="{BB962C8B-B14F-4D97-AF65-F5344CB8AC3E}">
        <p14:creationId xmlns:p14="http://schemas.microsoft.com/office/powerpoint/2010/main" val="39805985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1">
            <a:extLst>
              <a:ext uri="{FF2B5EF4-FFF2-40B4-BE49-F238E27FC236}">
                <a16:creationId xmlns:a16="http://schemas.microsoft.com/office/drawing/2014/main" id="{9762637A-0C09-4BEA-A945-54813CA53960}"/>
              </a:ext>
            </a:extLst>
          </p:cNvPr>
          <p:cNvSpPr txBox="1">
            <a:spLocks/>
          </p:cNvSpPr>
          <p:nvPr/>
        </p:nvSpPr>
        <p:spPr>
          <a:xfrm>
            <a:off x="828194" y="284887"/>
            <a:ext cx="10754206" cy="93431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100" b="1" dirty="0">
                <a:latin typeface="Montserrat" panose="00000500000000000000" pitchFamily="2" charset="0"/>
              </a:rPr>
              <a:t>Would Buyer Use Real Estate Agent Again </a:t>
            </a:r>
          </a:p>
          <a:p>
            <a:pPr algn="l"/>
            <a:r>
              <a:rPr lang="en-US" sz="2100" b="1" dirty="0">
                <a:latin typeface="Montserrat" panose="00000500000000000000" pitchFamily="2" charset="0"/>
              </a:rPr>
              <a:t>or Recommend to Others</a:t>
            </a:r>
            <a:endParaRPr lang="en-US" sz="1400" b="1" dirty="0">
              <a:latin typeface="Montserrat" panose="00000500000000000000" pitchFamily="2" charset="0"/>
            </a:endParaRPr>
          </a:p>
        </p:txBody>
      </p:sp>
      <p:sp>
        <p:nvSpPr>
          <p:cNvPr id="4" name="Slide Number Placeholder 3">
            <a:extLst>
              <a:ext uri="{FF2B5EF4-FFF2-40B4-BE49-F238E27FC236}">
                <a16:creationId xmlns:a16="http://schemas.microsoft.com/office/drawing/2014/main" id="{16ED27B0-C817-43CB-99FB-B35558623624}"/>
              </a:ext>
            </a:extLst>
          </p:cNvPr>
          <p:cNvSpPr>
            <a:spLocks noGrp="1"/>
          </p:cNvSpPr>
          <p:nvPr>
            <p:ph type="sldNum" sz="quarter" idx="12"/>
          </p:nvPr>
        </p:nvSpPr>
        <p:spPr/>
        <p:txBody>
          <a:bodyPr/>
          <a:lstStyle/>
          <a:p>
            <a:fld id="{5B03D32D-F1BC-4E9C-97E1-36CFF5B22341}" type="slidenum">
              <a:rPr lang="en-US" smtClean="0"/>
              <a:t>27</a:t>
            </a:fld>
            <a:endParaRPr lang="en-US"/>
          </a:p>
        </p:txBody>
      </p:sp>
      <p:pic>
        <p:nvPicPr>
          <p:cNvPr id="8" name="Picture 7" descr="Text&#10;&#10;Description automatically generated with low confidence">
            <a:extLst>
              <a:ext uri="{FF2B5EF4-FFF2-40B4-BE49-F238E27FC236}">
                <a16:creationId xmlns:a16="http://schemas.microsoft.com/office/drawing/2014/main" id="{4050AE39-9492-4750-A3F2-5414E4BDB8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3600" y="6394424"/>
            <a:ext cx="1143000" cy="317500"/>
          </a:xfrm>
          <a:prstGeom prst="rect">
            <a:avLst/>
          </a:prstGeom>
        </p:spPr>
      </p:pic>
      <p:sp>
        <p:nvSpPr>
          <p:cNvPr id="11" name="TextBox 10">
            <a:extLst>
              <a:ext uri="{FF2B5EF4-FFF2-40B4-BE49-F238E27FC236}">
                <a16:creationId xmlns:a16="http://schemas.microsoft.com/office/drawing/2014/main" id="{6D8A14A8-F6D6-4509-A4DE-586BC206F7A7}"/>
              </a:ext>
            </a:extLst>
          </p:cNvPr>
          <p:cNvSpPr txBox="1"/>
          <p:nvPr/>
        </p:nvSpPr>
        <p:spPr>
          <a:xfrm>
            <a:off x="304800" y="6207982"/>
            <a:ext cx="4188488" cy="523220"/>
          </a:xfrm>
          <a:prstGeom prst="rect">
            <a:avLst/>
          </a:prstGeom>
          <a:noFill/>
        </p:spPr>
        <p:txBody>
          <a:bodyPr wrap="square" rtlCol="0">
            <a:spAutoFit/>
          </a:bodyPr>
          <a:lstStyle/>
          <a:p>
            <a:r>
              <a:rPr lang="en-US" sz="1400" i="1" dirty="0">
                <a:latin typeface="Montserrat" panose="00000500000000000000" pitchFamily="2" charset="0"/>
              </a:rPr>
              <a:t>2023 New Jersey Profile of Home Buyers and Sellers</a:t>
            </a:r>
          </a:p>
        </p:txBody>
      </p:sp>
      <p:graphicFrame>
        <p:nvGraphicFramePr>
          <p:cNvPr id="9" name="Chart 8">
            <a:extLst>
              <a:ext uri="{FF2B5EF4-FFF2-40B4-BE49-F238E27FC236}">
                <a16:creationId xmlns:a16="http://schemas.microsoft.com/office/drawing/2014/main" id="{7687FC6E-1BE4-45FD-B505-7479C74504E0}"/>
              </a:ext>
            </a:extLst>
          </p:cNvPr>
          <p:cNvGraphicFramePr/>
          <p:nvPr>
            <p:extLst>
              <p:ext uri="{D42A27DB-BD31-4B8C-83A1-F6EECF244321}">
                <p14:modId xmlns:p14="http://schemas.microsoft.com/office/powerpoint/2010/main" val="3217762217"/>
              </p:ext>
            </p:extLst>
          </p:nvPr>
        </p:nvGraphicFramePr>
        <p:xfrm>
          <a:off x="1323494" y="1523678"/>
          <a:ext cx="9535006" cy="46167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738311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3808590-E75F-45DC-97FF-11D82CEB7F2B}"/>
              </a:ext>
            </a:extLst>
          </p:cNvPr>
          <p:cNvSpPr>
            <a:spLocks noGrp="1"/>
          </p:cNvSpPr>
          <p:nvPr>
            <p:ph type="sldNum" sz="quarter" idx="7"/>
          </p:nvPr>
        </p:nvSpPr>
        <p:spPr/>
        <p:txBody>
          <a:bodyPr/>
          <a:lstStyle/>
          <a:p>
            <a:pPr marL="38100">
              <a:lnSpc>
                <a:spcPts val="1240"/>
              </a:lnSpc>
            </a:pPr>
            <a:fld id="{81D60167-4931-47E6-BA6A-407CBD079E47}" type="slidenum">
              <a:rPr lang="en-US" smtClean="0"/>
              <a:t>28</a:t>
            </a:fld>
            <a:endParaRPr lang="en-US" dirty="0"/>
          </a:p>
        </p:txBody>
      </p:sp>
      <p:sp>
        <p:nvSpPr>
          <p:cNvPr id="6" name="object 3">
            <a:extLst>
              <a:ext uri="{FF2B5EF4-FFF2-40B4-BE49-F238E27FC236}">
                <a16:creationId xmlns:a16="http://schemas.microsoft.com/office/drawing/2014/main" id="{00212050-C88B-4B8F-9841-A228CC9D20BA}"/>
              </a:ext>
            </a:extLst>
          </p:cNvPr>
          <p:cNvSpPr txBox="1">
            <a:spLocks/>
          </p:cNvSpPr>
          <p:nvPr/>
        </p:nvSpPr>
        <p:spPr>
          <a:xfrm>
            <a:off x="152400" y="-228600"/>
            <a:ext cx="5105400" cy="1628775"/>
          </a:xfrm>
          <a:prstGeom prst="rect">
            <a:avLst/>
          </a:prstGeom>
        </p:spPr>
        <p:txBody>
          <a:bodyPr vert="horz" wrap="square" lIns="91440" tIns="45720" rIns="91440" bIns="45720" rtlCol="0" anchor="b">
            <a:noAutofit/>
          </a:bodyPr>
          <a:lstStyle>
            <a:lvl1pPr>
              <a:defRPr sz="4000" b="1" i="0">
                <a:solidFill>
                  <a:srgbClr val="004282"/>
                </a:solidFill>
                <a:latin typeface="Montserrat"/>
                <a:ea typeface="+mj-ea"/>
                <a:cs typeface="Montserrat"/>
              </a:defRPr>
            </a:lvl1pPr>
          </a:lstStyle>
          <a:p>
            <a:pPr marL="12700" marR="5080">
              <a:lnSpc>
                <a:spcPct val="90000"/>
              </a:lnSpc>
              <a:spcBef>
                <a:spcPct val="0"/>
              </a:spcBef>
            </a:pPr>
            <a:r>
              <a:rPr lang="en-US" dirty="0">
                <a:latin typeface="Montserrat" panose="00000500000000000000" pitchFamily="2" charset="0"/>
                <a:cs typeface="+mj-cs"/>
              </a:rPr>
              <a:t>Financing the Home Purchase</a:t>
            </a:r>
            <a:endParaRPr lang="en-US" kern="1200" dirty="0">
              <a:latin typeface="Montserrat" panose="00000500000000000000" pitchFamily="2" charset="0"/>
              <a:cs typeface="+mj-cs"/>
            </a:endParaRPr>
          </a:p>
        </p:txBody>
      </p:sp>
    </p:spTree>
    <p:extLst>
      <p:ext uri="{BB962C8B-B14F-4D97-AF65-F5344CB8AC3E}">
        <p14:creationId xmlns:p14="http://schemas.microsoft.com/office/powerpoint/2010/main" val="13790680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6ED27B0-C817-43CB-99FB-B35558623624}"/>
              </a:ext>
            </a:extLst>
          </p:cNvPr>
          <p:cNvSpPr>
            <a:spLocks noGrp="1"/>
          </p:cNvSpPr>
          <p:nvPr>
            <p:ph type="sldNum" sz="quarter" idx="12"/>
          </p:nvPr>
        </p:nvSpPr>
        <p:spPr/>
        <p:txBody>
          <a:bodyPr/>
          <a:lstStyle/>
          <a:p>
            <a:fld id="{5B03D32D-F1BC-4E9C-97E1-36CFF5B22341}" type="slidenum">
              <a:rPr lang="en-US" smtClean="0"/>
              <a:t>29</a:t>
            </a:fld>
            <a:endParaRPr lang="en-US"/>
          </a:p>
        </p:txBody>
      </p:sp>
      <p:pic>
        <p:nvPicPr>
          <p:cNvPr id="8" name="Picture 7" descr="Text&#10;&#10;Description automatically generated with low confidence">
            <a:extLst>
              <a:ext uri="{FF2B5EF4-FFF2-40B4-BE49-F238E27FC236}">
                <a16:creationId xmlns:a16="http://schemas.microsoft.com/office/drawing/2014/main" id="{4050AE39-9492-4750-A3F2-5414E4BDB8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3600" y="6394424"/>
            <a:ext cx="1143000" cy="317500"/>
          </a:xfrm>
          <a:prstGeom prst="rect">
            <a:avLst/>
          </a:prstGeom>
        </p:spPr>
      </p:pic>
      <p:sp>
        <p:nvSpPr>
          <p:cNvPr id="11" name="TextBox 10">
            <a:extLst>
              <a:ext uri="{FF2B5EF4-FFF2-40B4-BE49-F238E27FC236}">
                <a16:creationId xmlns:a16="http://schemas.microsoft.com/office/drawing/2014/main" id="{6D8A14A8-F6D6-4509-A4DE-586BC206F7A7}"/>
              </a:ext>
            </a:extLst>
          </p:cNvPr>
          <p:cNvSpPr txBox="1"/>
          <p:nvPr/>
        </p:nvSpPr>
        <p:spPr>
          <a:xfrm>
            <a:off x="304800" y="5867400"/>
            <a:ext cx="4036088" cy="523220"/>
          </a:xfrm>
          <a:prstGeom prst="rect">
            <a:avLst/>
          </a:prstGeom>
          <a:noFill/>
        </p:spPr>
        <p:txBody>
          <a:bodyPr wrap="square" rtlCol="0">
            <a:spAutoFit/>
          </a:bodyPr>
          <a:lstStyle/>
          <a:p>
            <a:r>
              <a:rPr lang="en-US" sz="1400" i="1" dirty="0">
                <a:latin typeface="Montserrat" panose="00000500000000000000" pitchFamily="2" charset="0"/>
              </a:rPr>
              <a:t>2023 New Jersey Profile of Home Buyers and Sellers</a:t>
            </a:r>
          </a:p>
        </p:txBody>
      </p:sp>
      <p:sp>
        <p:nvSpPr>
          <p:cNvPr id="7" name="slide1">
            <a:extLst>
              <a:ext uri="{FF2B5EF4-FFF2-40B4-BE49-F238E27FC236}">
                <a16:creationId xmlns:a16="http://schemas.microsoft.com/office/drawing/2014/main" id="{5A02ADD8-F1F3-4428-A55E-AE72560E93DA}"/>
              </a:ext>
            </a:extLst>
          </p:cNvPr>
          <p:cNvSpPr txBox="1">
            <a:spLocks/>
          </p:cNvSpPr>
          <p:nvPr/>
        </p:nvSpPr>
        <p:spPr>
          <a:xfrm>
            <a:off x="838200" y="457200"/>
            <a:ext cx="10754206" cy="93431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100" b="1" dirty="0">
                <a:latin typeface="Montserrat" panose="00000500000000000000" pitchFamily="2" charset="0"/>
              </a:rPr>
              <a:t>Sources of Downpayment</a:t>
            </a:r>
            <a:endParaRPr lang="en-US" sz="1400" b="1" dirty="0">
              <a:latin typeface="Montserrat" panose="00000500000000000000" pitchFamily="2" charset="0"/>
            </a:endParaRPr>
          </a:p>
        </p:txBody>
      </p:sp>
      <p:graphicFrame>
        <p:nvGraphicFramePr>
          <p:cNvPr id="9" name="Table 8">
            <a:extLst>
              <a:ext uri="{FF2B5EF4-FFF2-40B4-BE49-F238E27FC236}">
                <a16:creationId xmlns:a16="http://schemas.microsoft.com/office/drawing/2014/main" id="{7454E781-F1AD-4295-892A-88AACB5CA75E}"/>
              </a:ext>
            </a:extLst>
          </p:cNvPr>
          <p:cNvGraphicFramePr>
            <a:graphicFrameLocks noGrp="1"/>
          </p:cNvGraphicFramePr>
          <p:nvPr>
            <p:extLst>
              <p:ext uri="{D42A27DB-BD31-4B8C-83A1-F6EECF244321}">
                <p14:modId xmlns:p14="http://schemas.microsoft.com/office/powerpoint/2010/main" val="3182797093"/>
              </p:ext>
            </p:extLst>
          </p:nvPr>
        </p:nvGraphicFramePr>
        <p:xfrm>
          <a:off x="1485899" y="1921611"/>
          <a:ext cx="8839201" cy="2767155"/>
        </p:xfrm>
        <a:graphic>
          <a:graphicData uri="http://schemas.openxmlformats.org/drawingml/2006/table">
            <a:tbl>
              <a:tblPr bandRow="1"/>
              <a:tblGrid>
                <a:gridCol w="3619501">
                  <a:extLst>
                    <a:ext uri="{9D8B030D-6E8A-4147-A177-3AD203B41FA5}">
                      <a16:colId xmlns:a16="http://schemas.microsoft.com/office/drawing/2014/main" val="4105456806"/>
                    </a:ext>
                  </a:extLst>
                </a:gridCol>
                <a:gridCol w="2590800">
                  <a:extLst>
                    <a:ext uri="{9D8B030D-6E8A-4147-A177-3AD203B41FA5}">
                      <a16:colId xmlns:a16="http://schemas.microsoft.com/office/drawing/2014/main" val="1478223839"/>
                    </a:ext>
                  </a:extLst>
                </a:gridCol>
                <a:gridCol w="2628900">
                  <a:extLst>
                    <a:ext uri="{9D8B030D-6E8A-4147-A177-3AD203B41FA5}">
                      <a16:colId xmlns:a16="http://schemas.microsoft.com/office/drawing/2014/main" val="3413323738"/>
                    </a:ext>
                  </a:extLst>
                </a:gridCol>
              </a:tblGrid>
              <a:tr h="381000">
                <a:tc>
                  <a:txBody>
                    <a:bodyPr/>
                    <a:lstStyle/>
                    <a:p>
                      <a:pPr algn="l" fontAlgn="b"/>
                      <a:endParaRPr lang="en-US" sz="1800" b="0" i="0" u="none" strike="noStrike" dirty="0">
                        <a:effectLst/>
                        <a:latin typeface="Montserrat" panose="00000500000000000000" pitchFamily="2" charset="0"/>
                      </a:endParaRPr>
                    </a:p>
                  </a:txBody>
                  <a:tcPr marL="6165" marR="6165" marT="616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chemeClr val="bg1"/>
                          </a:solidFill>
                          <a:effectLst/>
                          <a:latin typeface="Montserrat" panose="00000500000000000000" pitchFamily="2" charset="0"/>
                        </a:rPr>
                        <a:t>New Jersey</a:t>
                      </a:r>
                    </a:p>
                  </a:txBody>
                  <a:tcPr marL="6165" marR="6165" marT="6165"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4282"/>
                    </a:solidFill>
                  </a:tcPr>
                </a:tc>
                <a:tc>
                  <a:txBody>
                    <a:bodyPr/>
                    <a:lstStyle/>
                    <a:p>
                      <a:pPr algn="ctr" fontAlgn="b"/>
                      <a:r>
                        <a:rPr lang="en-US" sz="1800" b="1" i="0" u="none" strike="noStrike" dirty="0">
                          <a:solidFill>
                            <a:schemeClr val="bg1"/>
                          </a:solidFill>
                          <a:effectLst/>
                          <a:latin typeface="Montserrat" panose="00000500000000000000" pitchFamily="2" charset="0"/>
                        </a:rPr>
                        <a:t>All Buyers</a:t>
                      </a:r>
                    </a:p>
                  </a:txBody>
                  <a:tcPr marL="6165" marR="6165" marT="6165"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4282"/>
                    </a:solidFill>
                  </a:tcPr>
                </a:tc>
                <a:extLst>
                  <a:ext uri="{0D108BD9-81ED-4DB2-BD59-A6C34878D82A}">
                    <a16:rowId xmlns:a16="http://schemas.microsoft.com/office/drawing/2014/main" val="3049943049"/>
                  </a:ext>
                </a:extLst>
              </a:tr>
              <a:tr h="228600">
                <a:tc>
                  <a:txBody>
                    <a:bodyPr/>
                    <a:lstStyle/>
                    <a:p>
                      <a:pPr algn="l" fontAlgn="ctr"/>
                      <a:endParaRPr lang="en-US" sz="1800" b="1" i="0" u="none" strike="noStrike" dirty="0">
                        <a:solidFill>
                          <a:schemeClr val="bg1"/>
                        </a:solidFill>
                        <a:effectLst/>
                        <a:latin typeface="Montserrat" panose="00000500000000000000" pitchFamily="2" charset="0"/>
                      </a:endParaRPr>
                    </a:p>
                  </a:txBody>
                  <a:tcPr marL="6165" marR="6165" marT="6165" marB="0" anchor="ctr">
                    <a:lnL>
                      <a:noFill/>
                    </a:lnL>
                    <a:lnR>
                      <a:noFill/>
                    </a:lnR>
                    <a:lnT w="635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rgbClr val="004282"/>
                    </a:solidFill>
                  </a:tcPr>
                </a:tc>
                <a:tc>
                  <a:txBody>
                    <a:bodyPr/>
                    <a:lstStyle/>
                    <a:p>
                      <a:pPr algn="r" fontAlgn="b"/>
                      <a:r>
                        <a:rPr lang="en-US" sz="1800" b="0" i="0" u="none" strike="noStrike" dirty="0">
                          <a:effectLst/>
                          <a:latin typeface="Montserrat" panose="00000500000000000000" pitchFamily="2" charset="0"/>
                        </a:rPr>
                        <a:t> </a:t>
                      </a:r>
                    </a:p>
                  </a:txBody>
                  <a:tcPr marL="6165" marR="6165" marT="6165" marB="0" anchor="b">
                    <a:lnL>
                      <a:noFill/>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4282"/>
                    </a:solidFill>
                  </a:tcPr>
                </a:tc>
                <a:tc>
                  <a:txBody>
                    <a:bodyPr/>
                    <a:lstStyle/>
                    <a:p>
                      <a:pPr algn="r" fontAlgn="b"/>
                      <a:r>
                        <a:rPr lang="en-US" sz="1800" b="0" i="0" u="none" strike="noStrike" dirty="0">
                          <a:effectLst/>
                          <a:latin typeface="Montserrat" panose="00000500000000000000" pitchFamily="2" charset="0"/>
                        </a:rPr>
                        <a:t> </a:t>
                      </a:r>
                    </a:p>
                  </a:txBody>
                  <a:tcPr marL="6165" marR="6165" marT="6165" marB="0" anchor="b">
                    <a:lnL>
                      <a:noFill/>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4282"/>
                    </a:solidFill>
                  </a:tcPr>
                </a:tc>
                <a:extLst>
                  <a:ext uri="{0D108BD9-81ED-4DB2-BD59-A6C34878D82A}">
                    <a16:rowId xmlns:a16="http://schemas.microsoft.com/office/drawing/2014/main" val="3167959339"/>
                  </a:ext>
                </a:extLst>
              </a:tr>
              <a:tr h="331050">
                <a:tc>
                  <a:txBody>
                    <a:bodyPr/>
                    <a:lstStyle/>
                    <a:p>
                      <a:pPr algn="l" fontAlgn="b"/>
                      <a:r>
                        <a:rPr lang="en-US" sz="1800" b="0" i="0" u="none" strike="noStrike" dirty="0">
                          <a:effectLst/>
                          <a:latin typeface="Montserrat" panose="00000500000000000000" pitchFamily="2" charset="0"/>
                        </a:rPr>
                        <a:t>Savings</a:t>
                      </a:r>
                    </a:p>
                  </a:txBody>
                  <a:tcPr marL="7620" marR="7620" marT="7620" marB="0" anchor="b">
                    <a:lnL>
                      <a:noFill/>
                    </a:lnL>
                    <a:lnR>
                      <a:noFill/>
                    </a:lnR>
                    <a:lnT w="12700" cap="flat" cmpd="sng" algn="ctr">
                      <a:noFill/>
                      <a:prstDash val="solid"/>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dirty="0">
                          <a:latin typeface="Montserrat" panose="00000500000000000000" pitchFamily="2" charset="0"/>
                        </a:rPr>
                        <a:t>63%</a:t>
                      </a:r>
                    </a:p>
                  </a:txBody>
                  <a:tcPr marL="6165" marR="6165" marT="6165" marB="0" anchor="b">
                    <a:lnL>
                      <a:noFill/>
                    </a:lnL>
                    <a:lnR>
                      <a:noFill/>
                    </a:lnR>
                    <a:lnT w="12700" cap="flat" cmpd="sng" algn="ctr">
                      <a:noFill/>
                      <a:prstDash val="solid"/>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800" b="0" i="0" u="none" strike="noStrike" dirty="0">
                          <a:effectLst/>
                          <a:latin typeface="Montserrat" panose="00000500000000000000" pitchFamily="2" charset="0"/>
                        </a:rPr>
                        <a:t>54%</a:t>
                      </a:r>
                    </a:p>
                  </a:txBody>
                  <a:tcPr marL="7620" marR="7620" marT="7620" marB="0" anchor="b">
                    <a:lnL>
                      <a:noFill/>
                    </a:lnL>
                    <a:lnR>
                      <a:noFill/>
                    </a:lnR>
                    <a:lnT w="12700" cap="flat" cmpd="sng" algn="ctr">
                      <a:noFill/>
                      <a:prstDash val="solid"/>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689385104"/>
                  </a:ext>
                </a:extLst>
              </a:tr>
              <a:tr h="331050">
                <a:tc>
                  <a:txBody>
                    <a:bodyPr/>
                    <a:lstStyle/>
                    <a:p>
                      <a:pPr algn="l" fontAlgn="b"/>
                      <a:r>
                        <a:rPr lang="en-US" sz="1800" b="0" i="0" u="none" strike="noStrike" dirty="0">
                          <a:effectLst/>
                          <a:latin typeface="Montserrat" panose="00000500000000000000" pitchFamily="2" charset="0"/>
                        </a:rPr>
                        <a:t>Proceeds from sale of primary residence</a:t>
                      </a:r>
                    </a:p>
                  </a:txBody>
                  <a:tcPr marL="7620" marR="7620" marT="762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atin typeface="Montserrat" panose="00000500000000000000" pitchFamily="2" charset="0"/>
                        </a:rPr>
                        <a:t>35%</a:t>
                      </a:r>
                    </a:p>
                  </a:txBody>
                  <a:tcPr marL="6165" marR="6165" marT="6165"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800" b="0" i="0" u="none" strike="noStrike" dirty="0">
                          <a:effectLst/>
                          <a:latin typeface="Montserrat" panose="00000500000000000000" pitchFamily="2" charset="0"/>
                        </a:rPr>
                        <a:t>37%</a:t>
                      </a:r>
                    </a:p>
                  </a:txBody>
                  <a:tcPr marL="7620" marR="7620" marT="762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13906252"/>
                  </a:ext>
                </a:extLst>
              </a:tr>
              <a:tr h="331050">
                <a:tc>
                  <a:txBody>
                    <a:bodyPr/>
                    <a:lstStyle/>
                    <a:p>
                      <a:pPr algn="l" fontAlgn="b"/>
                      <a:r>
                        <a:rPr lang="en-US" sz="1800" b="0" i="0" u="none" strike="noStrike" dirty="0">
                          <a:effectLst/>
                          <a:latin typeface="Montserrat" panose="00000500000000000000" pitchFamily="2" charset="0"/>
                        </a:rPr>
                        <a:t>Sale of stocks or bonds</a:t>
                      </a:r>
                    </a:p>
                  </a:txBody>
                  <a:tcPr marL="7620" marR="7620" marT="762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dirty="0">
                          <a:latin typeface="Montserrat" panose="00000500000000000000" pitchFamily="2" charset="0"/>
                        </a:rPr>
                        <a:t>1%</a:t>
                      </a:r>
                    </a:p>
                  </a:txBody>
                  <a:tcPr marL="6165" marR="6165" marT="6165"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800" b="0" i="0" u="none" strike="noStrike" dirty="0">
                          <a:effectLst/>
                          <a:latin typeface="Montserrat" panose="00000500000000000000" pitchFamily="2" charset="0"/>
                        </a:rPr>
                        <a:t>7%</a:t>
                      </a:r>
                    </a:p>
                  </a:txBody>
                  <a:tcPr marL="7620" marR="7620" marT="762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71325058"/>
                  </a:ext>
                </a:extLst>
              </a:tr>
              <a:tr h="331050">
                <a:tc>
                  <a:txBody>
                    <a:bodyPr/>
                    <a:lstStyle/>
                    <a:p>
                      <a:pPr algn="l" fontAlgn="b"/>
                      <a:r>
                        <a:rPr lang="en-US" sz="1800" b="0" i="0" u="none" strike="noStrike" dirty="0">
                          <a:solidFill>
                            <a:schemeClr val="tx1"/>
                          </a:solidFill>
                          <a:effectLst/>
                          <a:latin typeface="Montserrat" panose="00000500000000000000" pitchFamily="2" charset="0"/>
                        </a:rPr>
                        <a:t>Gift from relative or friend</a:t>
                      </a:r>
                    </a:p>
                  </a:txBody>
                  <a:tcPr marL="7620" marR="7620" marT="762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atin typeface="Montserrat" panose="00000500000000000000" pitchFamily="2" charset="0"/>
                        </a:rPr>
                        <a:t>11%</a:t>
                      </a:r>
                    </a:p>
                  </a:txBody>
                  <a:tcPr marL="6165" marR="6165" marT="6165"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800" b="0" i="0" u="none" strike="noStrike" dirty="0">
                          <a:solidFill>
                            <a:schemeClr val="tx1"/>
                          </a:solidFill>
                          <a:effectLst/>
                          <a:latin typeface="Montserrat" panose="00000500000000000000" pitchFamily="2" charset="0"/>
                        </a:rPr>
                        <a:t>9%</a:t>
                      </a:r>
                    </a:p>
                  </a:txBody>
                  <a:tcPr marL="7620" marR="7620" marT="762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61602103"/>
                  </a:ext>
                </a:extLst>
              </a:tr>
              <a:tr h="331050">
                <a:tc>
                  <a:txBody>
                    <a:bodyPr/>
                    <a:lstStyle/>
                    <a:p>
                      <a:pPr algn="l" fontAlgn="b"/>
                      <a:r>
                        <a:rPr lang="en-US" sz="1800" b="0" i="0" u="none" strike="noStrike" dirty="0">
                          <a:effectLst/>
                          <a:latin typeface="Montserrat" panose="00000500000000000000" pitchFamily="2" charset="0"/>
                        </a:rPr>
                        <a:t>401k/pension fund including a loan</a:t>
                      </a:r>
                    </a:p>
                  </a:txBody>
                  <a:tcPr marL="7620" marR="7620" marT="762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800" b="0" i="0" u="none" strike="noStrike" dirty="0">
                          <a:effectLst/>
                          <a:latin typeface="Montserrat" panose="00000500000000000000" pitchFamily="2" charset="0"/>
                        </a:rPr>
                        <a:t>7%</a:t>
                      </a:r>
                    </a:p>
                  </a:txBody>
                  <a:tcPr marL="6165" marR="6165" marT="6165"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800" b="0" i="0" u="none" strike="noStrike" dirty="0">
                          <a:effectLst/>
                          <a:latin typeface="Montserrat" panose="00000500000000000000" pitchFamily="2" charset="0"/>
                        </a:rPr>
                        <a:t>6%</a:t>
                      </a:r>
                    </a:p>
                  </a:txBody>
                  <a:tcPr marL="7620" marR="7620" marT="762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42710083"/>
                  </a:ext>
                </a:extLst>
              </a:tr>
            </a:tbl>
          </a:graphicData>
        </a:graphic>
      </p:graphicFrame>
    </p:spTree>
    <p:extLst>
      <p:ext uri="{BB962C8B-B14F-4D97-AF65-F5344CB8AC3E}">
        <p14:creationId xmlns:p14="http://schemas.microsoft.com/office/powerpoint/2010/main" val="656328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218682" y="1271777"/>
            <a:ext cx="1451610" cy="0"/>
          </a:xfrm>
          <a:custGeom>
            <a:avLst/>
            <a:gdLst/>
            <a:ahLst/>
            <a:cxnLst/>
            <a:rect l="l" t="t" r="r" b="b"/>
            <a:pathLst>
              <a:path w="1451609">
                <a:moveTo>
                  <a:pt x="0" y="0"/>
                </a:moveTo>
                <a:lnTo>
                  <a:pt x="1451229" y="0"/>
                </a:lnTo>
              </a:path>
            </a:pathLst>
          </a:custGeom>
          <a:ln w="28956">
            <a:solidFill>
              <a:srgbClr val="006BB7"/>
            </a:solidFill>
          </a:ln>
        </p:spPr>
        <p:txBody>
          <a:bodyPr wrap="square" lIns="0" tIns="0" rIns="0" bIns="0" rtlCol="0"/>
          <a:lstStyle/>
          <a:p>
            <a:endParaRPr/>
          </a:p>
        </p:txBody>
      </p:sp>
      <p:sp>
        <p:nvSpPr>
          <p:cNvPr id="3" name="object 3"/>
          <p:cNvSpPr txBox="1">
            <a:spLocks noGrp="1"/>
          </p:cNvSpPr>
          <p:nvPr>
            <p:ph type="title"/>
          </p:nvPr>
        </p:nvSpPr>
        <p:spPr>
          <a:xfrm>
            <a:off x="6175375" y="555752"/>
            <a:ext cx="4114165" cy="574040"/>
          </a:xfrm>
          <a:prstGeom prst="rect">
            <a:avLst/>
          </a:prstGeom>
        </p:spPr>
        <p:txBody>
          <a:bodyPr vert="horz" wrap="square" lIns="0" tIns="12700" rIns="0" bIns="0" rtlCol="0">
            <a:spAutoFit/>
          </a:bodyPr>
          <a:lstStyle/>
          <a:p>
            <a:pPr marL="12700">
              <a:lnSpc>
                <a:spcPct val="100000"/>
              </a:lnSpc>
              <a:spcBef>
                <a:spcPts val="100"/>
              </a:spcBef>
            </a:pPr>
            <a:r>
              <a:rPr sz="3600" b="0" dirty="0">
                <a:latin typeface="Montserrat Medium"/>
                <a:cs typeface="Montserrat Medium"/>
              </a:rPr>
              <a:t>Table</a:t>
            </a:r>
            <a:r>
              <a:rPr sz="3600" b="0" spc="-65" dirty="0">
                <a:latin typeface="Montserrat Medium"/>
                <a:cs typeface="Montserrat Medium"/>
              </a:rPr>
              <a:t> </a:t>
            </a:r>
            <a:r>
              <a:rPr sz="3600" b="0" dirty="0">
                <a:latin typeface="Montserrat Medium"/>
                <a:cs typeface="Montserrat Medium"/>
              </a:rPr>
              <a:t>of</a:t>
            </a:r>
            <a:r>
              <a:rPr sz="3600" b="0" spc="-45" dirty="0">
                <a:latin typeface="Montserrat Medium"/>
                <a:cs typeface="Montserrat Medium"/>
              </a:rPr>
              <a:t> </a:t>
            </a:r>
            <a:r>
              <a:rPr sz="3600" b="0" dirty="0">
                <a:latin typeface="Montserrat Medium"/>
                <a:cs typeface="Montserrat Medium"/>
              </a:rPr>
              <a:t>Contents</a:t>
            </a:r>
            <a:endParaRPr sz="3600">
              <a:latin typeface="Montserrat Medium"/>
              <a:cs typeface="Montserrat Medium"/>
            </a:endParaRPr>
          </a:p>
        </p:txBody>
      </p:sp>
      <p:sp>
        <p:nvSpPr>
          <p:cNvPr id="4" name="object 4"/>
          <p:cNvSpPr/>
          <p:nvPr/>
        </p:nvSpPr>
        <p:spPr>
          <a:xfrm>
            <a:off x="0" y="0"/>
            <a:ext cx="5158740" cy="6858000"/>
          </a:xfrm>
          <a:custGeom>
            <a:avLst/>
            <a:gdLst/>
            <a:ahLst/>
            <a:cxnLst/>
            <a:rect l="l" t="t" r="r" b="b"/>
            <a:pathLst>
              <a:path w="5158740" h="6858000">
                <a:moveTo>
                  <a:pt x="5158740" y="0"/>
                </a:moveTo>
                <a:lnTo>
                  <a:pt x="0" y="0"/>
                </a:lnTo>
                <a:lnTo>
                  <a:pt x="0" y="6858000"/>
                </a:lnTo>
                <a:lnTo>
                  <a:pt x="5158740" y="6858000"/>
                </a:lnTo>
                <a:lnTo>
                  <a:pt x="5158740" y="0"/>
                </a:lnTo>
                <a:close/>
              </a:path>
            </a:pathLst>
          </a:custGeom>
          <a:solidFill>
            <a:srgbClr val="006BB7"/>
          </a:solidFill>
        </p:spPr>
        <p:txBody>
          <a:bodyPr wrap="square" lIns="0" tIns="0" rIns="0" bIns="0" rtlCol="0"/>
          <a:lstStyle/>
          <a:p>
            <a:endParaRPr/>
          </a:p>
        </p:txBody>
      </p:sp>
      <p:sp>
        <p:nvSpPr>
          <p:cNvPr id="5" name="object 5"/>
          <p:cNvSpPr txBox="1"/>
          <p:nvPr/>
        </p:nvSpPr>
        <p:spPr>
          <a:xfrm>
            <a:off x="5408533" y="1633297"/>
            <a:ext cx="5150485" cy="227626"/>
          </a:xfrm>
          <a:prstGeom prst="rect">
            <a:avLst/>
          </a:prstGeom>
        </p:spPr>
        <p:txBody>
          <a:bodyPr vert="horz" wrap="square" lIns="0" tIns="12065" rIns="0" bIns="0" rtlCol="0">
            <a:spAutoFit/>
          </a:bodyPr>
          <a:lstStyle/>
          <a:p>
            <a:pPr marL="12700">
              <a:lnSpc>
                <a:spcPct val="100000"/>
              </a:lnSpc>
              <a:spcBef>
                <a:spcPts val="95"/>
              </a:spcBef>
            </a:pPr>
            <a:r>
              <a:rPr lang="en-US" sz="1400" spc="-5" dirty="0">
                <a:latin typeface="Montserrat Medium"/>
                <a:cs typeface="Montserrat Medium"/>
              </a:rPr>
              <a:t>Introduction</a:t>
            </a:r>
            <a:endParaRPr sz="1400" dirty="0">
              <a:latin typeface="Montserrat Medium"/>
              <a:cs typeface="Montserrat Medium"/>
            </a:endParaRPr>
          </a:p>
        </p:txBody>
      </p:sp>
      <p:sp>
        <p:nvSpPr>
          <p:cNvPr id="6" name="object 6"/>
          <p:cNvSpPr txBox="1"/>
          <p:nvPr/>
        </p:nvSpPr>
        <p:spPr>
          <a:xfrm>
            <a:off x="11470005" y="1584198"/>
            <a:ext cx="161290" cy="258404"/>
          </a:xfrm>
          <a:prstGeom prst="rect">
            <a:avLst/>
          </a:prstGeom>
        </p:spPr>
        <p:txBody>
          <a:bodyPr vert="horz" wrap="square" lIns="0" tIns="12065" rIns="0" bIns="0" rtlCol="0">
            <a:spAutoFit/>
          </a:bodyPr>
          <a:lstStyle/>
          <a:p>
            <a:pPr marL="12700">
              <a:lnSpc>
                <a:spcPct val="100000"/>
              </a:lnSpc>
              <a:spcBef>
                <a:spcPts val="95"/>
              </a:spcBef>
            </a:pPr>
            <a:r>
              <a:rPr sz="1600" b="0" spc="-5" dirty="0">
                <a:latin typeface="Montserrat Medium"/>
                <a:cs typeface="Montserrat Medium"/>
              </a:rPr>
              <a:t>4</a:t>
            </a:r>
            <a:endParaRPr sz="1600" dirty="0">
              <a:latin typeface="Montserrat Medium"/>
              <a:cs typeface="Montserrat Medium"/>
            </a:endParaRPr>
          </a:p>
        </p:txBody>
      </p:sp>
      <p:sp>
        <p:nvSpPr>
          <p:cNvPr id="7" name="object 7"/>
          <p:cNvSpPr txBox="1"/>
          <p:nvPr/>
        </p:nvSpPr>
        <p:spPr>
          <a:xfrm>
            <a:off x="5410200" y="2021520"/>
            <a:ext cx="4110484" cy="227626"/>
          </a:xfrm>
          <a:prstGeom prst="rect">
            <a:avLst/>
          </a:prstGeom>
        </p:spPr>
        <p:txBody>
          <a:bodyPr vert="horz" wrap="square" lIns="0" tIns="12065" rIns="0" bIns="0" rtlCol="0">
            <a:spAutoFit/>
          </a:bodyPr>
          <a:lstStyle/>
          <a:p>
            <a:pPr marL="12700">
              <a:lnSpc>
                <a:spcPct val="100000"/>
              </a:lnSpc>
              <a:spcBef>
                <a:spcPts val="95"/>
              </a:spcBef>
            </a:pPr>
            <a:r>
              <a:rPr lang="en-US" sz="1400" spc="-5" dirty="0">
                <a:latin typeface="Montserrat Medium"/>
                <a:cs typeface="Montserrat Medium"/>
              </a:rPr>
              <a:t>Highlights</a:t>
            </a:r>
            <a:endParaRPr lang="en-US" sz="1400" dirty="0">
              <a:latin typeface="Montserrat Medium"/>
              <a:cs typeface="Montserrat Medium"/>
            </a:endParaRPr>
          </a:p>
        </p:txBody>
      </p:sp>
      <p:sp>
        <p:nvSpPr>
          <p:cNvPr id="8" name="object 8"/>
          <p:cNvSpPr txBox="1"/>
          <p:nvPr/>
        </p:nvSpPr>
        <p:spPr>
          <a:xfrm>
            <a:off x="11462248" y="1986050"/>
            <a:ext cx="169043" cy="263096"/>
          </a:xfrm>
          <a:prstGeom prst="rect">
            <a:avLst/>
          </a:prstGeom>
        </p:spPr>
        <p:txBody>
          <a:bodyPr vert="horz" wrap="square" lIns="0" tIns="12065" rIns="0" bIns="0" rtlCol="0">
            <a:spAutoFit/>
          </a:bodyPr>
          <a:lstStyle/>
          <a:p>
            <a:pPr marL="12700">
              <a:lnSpc>
                <a:spcPct val="100000"/>
              </a:lnSpc>
              <a:spcBef>
                <a:spcPts val="95"/>
              </a:spcBef>
            </a:pPr>
            <a:r>
              <a:rPr lang="en-US" sz="1600" dirty="0">
                <a:latin typeface="Montserrat Medium"/>
                <a:cs typeface="Montserrat Medium"/>
              </a:rPr>
              <a:t>7</a:t>
            </a:r>
            <a:endParaRPr sz="1600" dirty="0">
              <a:latin typeface="Montserrat Medium"/>
              <a:cs typeface="Montserrat Medium"/>
            </a:endParaRPr>
          </a:p>
        </p:txBody>
      </p:sp>
      <p:sp>
        <p:nvSpPr>
          <p:cNvPr id="9" name="object 9"/>
          <p:cNvSpPr txBox="1"/>
          <p:nvPr/>
        </p:nvSpPr>
        <p:spPr>
          <a:xfrm>
            <a:off x="5409803" y="2421119"/>
            <a:ext cx="5136515" cy="250646"/>
          </a:xfrm>
          <a:prstGeom prst="rect">
            <a:avLst/>
          </a:prstGeom>
        </p:spPr>
        <p:txBody>
          <a:bodyPr vert="horz" wrap="square" lIns="0" tIns="39370" rIns="0" bIns="0" rtlCol="0">
            <a:spAutoFit/>
          </a:bodyPr>
          <a:lstStyle/>
          <a:p>
            <a:pPr marL="12700" marR="5080">
              <a:lnSpc>
                <a:spcPts val="1730"/>
              </a:lnSpc>
              <a:spcBef>
                <a:spcPts val="310"/>
              </a:spcBef>
            </a:pPr>
            <a:r>
              <a:rPr lang="en-US" sz="1400" spc="-5" dirty="0">
                <a:latin typeface="Montserrat Medium"/>
                <a:cs typeface="Montserrat Medium"/>
              </a:rPr>
              <a:t>Characteristics of Home Buyers</a:t>
            </a:r>
            <a:endParaRPr lang="en-US" sz="1400" b="0" spc="-5" dirty="0">
              <a:latin typeface="Montserrat Medium"/>
              <a:cs typeface="Montserrat Medium"/>
            </a:endParaRPr>
          </a:p>
        </p:txBody>
      </p:sp>
      <p:sp>
        <p:nvSpPr>
          <p:cNvPr id="10" name="object 10"/>
          <p:cNvSpPr txBox="1"/>
          <p:nvPr/>
        </p:nvSpPr>
        <p:spPr>
          <a:xfrm>
            <a:off x="11424759" y="2370829"/>
            <a:ext cx="394335" cy="258404"/>
          </a:xfrm>
          <a:prstGeom prst="rect">
            <a:avLst/>
          </a:prstGeom>
        </p:spPr>
        <p:txBody>
          <a:bodyPr vert="horz" wrap="square" lIns="0" tIns="12065" rIns="0" bIns="0" rtlCol="0">
            <a:spAutoFit/>
          </a:bodyPr>
          <a:lstStyle/>
          <a:p>
            <a:pPr marL="12700">
              <a:lnSpc>
                <a:spcPct val="100000"/>
              </a:lnSpc>
              <a:spcBef>
                <a:spcPts val="95"/>
              </a:spcBef>
            </a:pPr>
            <a:r>
              <a:rPr lang="en-US" sz="1600" dirty="0">
                <a:latin typeface="Montserrat Medium"/>
                <a:cs typeface="Montserrat Medium"/>
              </a:rPr>
              <a:t>10</a:t>
            </a:r>
            <a:endParaRPr sz="1600" dirty="0">
              <a:latin typeface="Montserrat Medium"/>
              <a:cs typeface="Montserrat Medium"/>
            </a:endParaRPr>
          </a:p>
        </p:txBody>
      </p:sp>
      <p:sp>
        <p:nvSpPr>
          <p:cNvPr id="11" name="object 11"/>
          <p:cNvSpPr txBox="1"/>
          <p:nvPr/>
        </p:nvSpPr>
        <p:spPr>
          <a:xfrm>
            <a:off x="5409803" y="2857494"/>
            <a:ext cx="4110484" cy="227626"/>
          </a:xfrm>
          <a:prstGeom prst="rect">
            <a:avLst/>
          </a:prstGeom>
        </p:spPr>
        <p:txBody>
          <a:bodyPr vert="horz" wrap="square" lIns="0" tIns="12065" rIns="0" bIns="0" rtlCol="0">
            <a:spAutoFit/>
          </a:bodyPr>
          <a:lstStyle/>
          <a:p>
            <a:pPr marL="12700">
              <a:lnSpc>
                <a:spcPct val="100000"/>
              </a:lnSpc>
              <a:spcBef>
                <a:spcPts val="95"/>
              </a:spcBef>
            </a:pPr>
            <a:r>
              <a:rPr lang="en-US" sz="1400" spc="-5" dirty="0">
                <a:latin typeface="Montserrat Medium"/>
                <a:cs typeface="Montserrat Medium"/>
              </a:rPr>
              <a:t>Characteristics of Homes Purchased</a:t>
            </a:r>
            <a:endParaRPr lang="en-US" sz="1400" b="0" spc="-5" dirty="0">
              <a:latin typeface="Montserrat Medium"/>
              <a:cs typeface="Montserrat Medium"/>
            </a:endParaRPr>
          </a:p>
        </p:txBody>
      </p:sp>
      <p:sp>
        <p:nvSpPr>
          <p:cNvPr id="12" name="object 12"/>
          <p:cNvSpPr txBox="1"/>
          <p:nvPr/>
        </p:nvSpPr>
        <p:spPr>
          <a:xfrm>
            <a:off x="11424862" y="2821282"/>
            <a:ext cx="394335" cy="258404"/>
          </a:xfrm>
          <a:prstGeom prst="rect">
            <a:avLst/>
          </a:prstGeom>
        </p:spPr>
        <p:txBody>
          <a:bodyPr vert="horz" wrap="square" lIns="0" tIns="12065" rIns="0" bIns="0" rtlCol="0">
            <a:spAutoFit/>
          </a:bodyPr>
          <a:lstStyle/>
          <a:p>
            <a:pPr marL="12700">
              <a:lnSpc>
                <a:spcPct val="100000"/>
              </a:lnSpc>
              <a:spcBef>
                <a:spcPts val="95"/>
              </a:spcBef>
            </a:pPr>
            <a:r>
              <a:rPr lang="en-US" sz="1600" spc="-10" dirty="0">
                <a:latin typeface="Montserrat Medium"/>
                <a:cs typeface="Montserrat Medium"/>
              </a:rPr>
              <a:t>18</a:t>
            </a:r>
            <a:endParaRPr sz="1600" dirty="0">
              <a:latin typeface="Montserrat Medium"/>
              <a:cs typeface="Montserrat Medium"/>
            </a:endParaRPr>
          </a:p>
        </p:txBody>
      </p:sp>
      <p:sp>
        <p:nvSpPr>
          <p:cNvPr id="16" name="object 16"/>
          <p:cNvSpPr txBox="1"/>
          <p:nvPr/>
        </p:nvSpPr>
        <p:spPr>
          <a:xfrm>
            <a:off x="11150854" y="6468719"/>
            <a:ext cx="161925" cy="153888"/>
          </a:xfrm>
          <a:prstGeom prst="rect">
            <a:avLst/>
          </a:prstGeom>
        </p:spPr>
        <p:txBody>
          <a:bodyPr vert="horz" wrap="square" lIns="0" tIns="0" rIns="0" bIns="0" rtlCol="0">
            <a:spAutoFit/>
          </a:bodyPr>
          <a:lstStyle/>
          <a:p>
            <a:pPr marL="38100">
              <a:lnSpc>
                <a:spcPts val="1165"/>
              </a:lnSpc>
            </a:pPr>
            <a:fld id="{81D60167-4931-47E6-BA6A-407CBD079E47}" type="slidenum">
              <a:rPr sz="1100" spc="10" dirty="0">
                <a:latin typeface="Calibri"/>
                <a:cs typeface="Calibri"/>
              </a:rPr>
              <a:t>3</a:t>
            </a:fld>
            <a:endParaRPr sz="1100">
              <a:latin typeface="Calibri"/>
              <a:cs typeface="Calibri"/>
            </a:endParaRPr>
          </a:p>
        </p:txBody>
      </p:sp>
      <p:pic>
        <p:nvPicPr>
          <p:cNvPr id="17" name="Picture 16" descr="Text&#10;&#10;Description automatically generated with low confidence">
            <a:extLst>
              <a:ext uri="{FF2B5EF4-FFF2-40B4-BE49-F238E27FC236}">
                <a16:creationId xmlns:a16="http://schemas.microsoft.com/office/drawing/2014/main" id="{6108A5E7-AF11-445B-A6FE-493D6B260E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3600" y="6394424"/>
            <a:ext cx="1143000" cy="317500"/>
          </a:xfrm>
          <a:prstGeom prst="rect">
            <a:avLst/>
          </a:prstGeom>
        </p:spPr>
      </p:pic>
      <p:sp>
        <p:nvSpPr>
          <p:cNvPr id="18" name="object 11">
            <a:extLst>
              <a:ext uri="{FF2B5EF4-FFF2-40B4-BE49-F238E27FC236}">
                <a16:creationId xmlns:a16="http://schemas.microsoft.com/office/drawing/2014/main" id="{2FCC0B83-1E5F-4566-AA76-4A5BDE3E0EF7}"/>
              </a:ext>
            </a:extLst>
          </p:cNvPr>
          <p:cNvSpPr txBox="1"/>
          <p:nvPr/>
        </p:nvSpPr>
        <p:spPr>
          <a:xfrm>
            <a:off x="5414516" y="3280113"/>
            <a:ext cx="4339084" cy="227626"/>
          </a:xfrm>
          <a:prstGeom prst="rect">
            <a:avLst/>
          </a:prstGeom>
        </p:spPr>
        <p:txBody>
          <a:bodyPr vert="horz" wrap="square" lIns="0" tIns="12065" rIns="0" bIns="0" rtlCol="0">
            <a:spAutoFit/>
          </a:bodyPr>
          <a:lstStyle/>
          <a:p>
            <a:pPr marL="12700">
              <a:lnSpc>
                <a:spcPct val="100000"/>
              </a:lnSpc>
              <a:spcBef>
                <a:spcPts val="95"/>
              </a:spcBef>
            </a:pPr>
            <a:r>
              <a:rPr lang="en-US" sz="1400" spc="-5" dirty="0">
                <a:latin typeface="Montserrat Medium"/>
                <a:cs typeface="Montserrat Medium"/>
              </a:rPr>
              <a:t>The Home Search Process</a:t>
            </a:r>
            <a:endParaRPr lang="en-US" sz="1400" b="0" spc="-5" dirty="0">
              <a:latin typeface="Montserrat Medium"/>
              <a:cs typeface="Montserrat Medium"/>
            </a:endParaRPr>
          </a:p>
        </p:txBody>
      </p:sp>
      <p:sp>
        <p:nvSpPr>
          <p:cNvPr id="19" name="object 12">
            <a:extLst>
              <a:ext uri="{FF2B5EF4-FFF2-40B4-BE49-F238E27FC236}">
                <a16:creationId xmlns:a16="http://schemas.microsoft.com/office/drawing/2014/main" id="{F5093482-3ABB-45DF-9423-DB6FDA407709}"/>
              </a:ext>
            </a:extLst>
          </p:cNvPr>
          <p:cNvSpPr txBox="1"/>
          <p:nvPr/>
        </p:nvSpPr>
        <p:spPr>
          <a:xfrm>
            <a:off x="11431785" y="3283078"/>
            <a:ext cx="394335" cy="258404"/>
          </a:xfrm>
          <a:prstGeom prst="rect">
            <a:avLst/>
          </a:prstGeom>
        </p:spPr>
        <p:txBody>
          <a:bodyPr vert="horz" wrap="square" lIns="0" tIns="12065" rIns="0" bIns="0" rtlCol="0">
            <a:spAutoFit/>
          </a:bodyPr>
          <a:lstStyle/>
          <a:p>
            <a:pPr marL="12700">
              <a:lnSpc>
                <a:spcPct val="100000"/>
              </a:lnSpc>
              <a:spcBef>
                <a:spcPts val="95"/>
              </a:spcBef>
            </a:pPr>
            <a:r>
              <a:rPr lang="en-US" sz="1600" spc="-10" dirty="0">
                <a:latin typeface="Montserrat Medium"/>
                <a:cs typeface="Montserrat Medium"/>
              </a:rPr>
              <a:t>23</a:t>
            </a:r>
            <a:endParaRPr sz="1600" dirty="0">
              <a:latin typeface="Montserrat Medium"/>
              <a:cs typeface="Montserrat Medium"/>
            </a:endParaRPr>
          </a:p>
        </p:txBody>
      </p:sp>
      <p:sp>
        <p:nvSpPr>
          <p:cNvPr id="20" name="object 11">
            <a:extLst>
              <a:ext uri="{FF2B5EF4-FFF2-40B4-BE49-F238E27FC236}">
                <a16:creationId xmlns:a16="http://schemas.microsoft.com/office/drawing/2014/main" id="{F8126C40-2672-4286-AF31-8C02510EA3B7}"/>
              </a:ext>
            </a:extLst>
          </p:cNvPr>
          <p:cNvSpPr txBox="1"/>
          <p:nvPr/>
        </p:nvSpPr>
        <p:spPr>
          <a:xfrm>
            <a:off x="5420934" y="3693943"/>
            <a:ext cx="4339084" cy="227626"/>
          </a:xfrm>
          <a:prstGeom prst="rect">
            <a:avLst/>
          </a:prstGeom>
        </p:spPr>
        <p:txBody>
          <a:bodyPr vert="horz" wrap="square" lIns="0" tIns="12065" rIns="0" bIns="0" rtlCol="0">
            <a:spAutoFit/>
          </a:bodyPr>
          <a:lstStyle/>
          <a:p>
            <a:pPr marL="12700">
              <a:lnSpc>
                <a:spcPct val="100000"/>
              </a:lnSpc>
              <a:spcBef>
                <a:spcPts val="95"/>
              </a:spcBef>
            </a:pPr>
            <a:r>
              <a:rPr lang="en-US" sz="1400" spc="-5" dirty="0">
                <a:latin typeface="Montserrat Medium"/>
                <a:cs typeface="Montserrat Medium"/>
              </a:rPr>
              <a:t>Home Buying and Real Estate Professionals</a:t>
            </a:r>
            <a:endParaRPr lang="en-US" sz="1400" b="0" spc="-5" dirty="0">
              <a:latin typeface="Montserrat Medium"/>
              <a:cs typeface="Montserrat Medium"/>
            </a:endParaRPr>
          </a:p>
        </p:txBody>
      </p:sp>
      <p:sp>
        <p:nvSpPr>
          <p:cNvPr id="21" name="object 12">
            <a:extLst>
              <a:ext uri="{FF2B5EF4-FFF2-40B4-BE49-F238E27FC236}">
                <a16:creationId xmlns:a16="http://schemas.microsoft.com/office/drawing/2014/main" id="{CE9508F2-6DD4-4609-82F6-5AC5295C6D17}"/>
              </a:ext>
            </a:extLst>
          </p:cNvPr>
          <p:cNvSpPr txBox="1"/>
          <p:nvPr/>
        </p:nvSpPr>
        <p:spPr>
          <a:xfrm>
            <a:off x="11424861" y="3733531"/>
            <a:ext cx="394335" cy="258404"/>
          </a:xfrm>
          <a:prstGeom prst="rect">
            <a:avLst/>
          </a:prstGeom>
        </p:spPr>
        <p:txBody>
          <a:bodyPr vert="horz" wrap="square" lIns="0" tIns="12065" rIns="0" bIns="0" rtlCol="0">
            <a:spAutoFit/>
          </a:bodyPr>
          <a:lstStyle/>
          <a:p>
            <a:pPr marL="12700">
              <a:lnSpc>
                <a:spcPct val="100000"/>
              </a:lnSpc>
              <a:spcBef>
                <a:spcPts val="95"/>
              </a:spcBef>
            </a:pPr>
            <a:r>
              <a:rPr lang="en-US" sz="1600" dirty="0">
                <a:latin typeface="Montserrat Medium"/>
                <a:cs typeface="Montserrat Medium"/>
              </a:rPr>
              <a:t>25</a:t>
            </a:r>
          </a:p>
        </p:txBody>
      </p:sp>
      <p:sp>
        <p:nvSpPr>
          <p:cNvPr id="24" name="object 11">
            <a:extLst>
              <a:ext uri="{FF2B5EF4-FFF2-40B4-BE49-F238E27FC236}">
                <a16:creationId xmlns:a16="http://schemas.microsoft.com/office/drawing/2014/main" id="{D4E99E7F-30FE-4A8D-A4EC-201807CBE0EB}"/>
              </a:ext>
            </a:extLst>
          </p:cNvPr>
          <p:cNvSpPr txBox="1"/>
          <p:nvPr/>
        </p:nvSpPr>
        <p:spPr>
          <a:xfrm>
            <a:off x="5409803" y="4538516"/>
            <a:ext cx="4339084" cy="227626"/>
          </a:xfrm>
          <a:prstGeom prst="rect">
            <a:avLst/>
          </a:prstGeom>
        </p:spPr>
        <p:txBody>
          <a:bodyPr vert="horz" wrap="square" lIns="0" tIns="12065" rIns="0" bIns="0" rtlCol="0">
            <a:spAutoFit/>
          </a:bodyPr>
          <a:lstStyle/>
          <a:p>
            <a:pPr marL="12700">
              <a:lnSpc>
                <a:spcPct val="100000"/>
              </a:lnSpc>
              <a:spcBef>
                <a:spcPts val="95"/>
              </a:spcBef>
            </a:pPr>
            <a:r>
              <a:rPr lang="en-US" sz="1400" spc="-5" dirty="0">
                <a:latin typeface="Montserrat Medium"/>
                <a:cs typeface="Montserrat Medium"/>
              </a:rPr>
              <a:t>Home Sellers and Their Selling Experience</a:t>
            </a:r>
            <a:endParaRPr lang="en-US" sz="1400" b="0" spc="-5" dirty="0">
              <a:latin typeface="Montserrat Medium"/>
              <a:cs typeface="Montserrat Medium"/>
            </a:endParaRPr>
          </a:p>
        </p:txBody>
      </p:sp>
      <p:sp>
        <p:nvSpPr>
          <p:cNvPr id="25" name="object 11">
            <a:extLst>
              <a:ext uri="{FF2B5EF4-FFF2-40B4-BE49-F238E27FC236}">
                <a16:creationId xmlns:a16="http://schemas.microsoft.com/office/drawing/2014/main" id="{E14EB3B2-8572-4E3E-816B-E8ED4B3CE314}"/>
              </a:ext>
            </a:extLst>
          </p:cNvPr>
          <p:cNvSpPr txBox="1"/>
          <p:nvPr/>
        </p:nvSpPr>
        <p:spPr>
          <a:xfrm>
            <a:off x="5409803" y="4120599"/>
            <a:ext cx="4339084" cy="227626"/>
          </a:xfrm>
          <a:prstGeom prst="rect">
            <a:avLst/>
          </a:prstGeom>
        </p:spPr>
        <p:txBody>
          <a:bodyPr vert="horz" wrap="square" lIns="0" tIns="12065" rIns="0" bIns="0" rtlCol="0">
            <a:spAutoFit/>
          </a:bodyPr>
          <a:lstStyle/>
          <a:p>
            <a:pPr marL="12700">
              <a:lnSpc>
                <a:spcPct val="100000"/>
              </a:lnSpc>
              <a:spcBef>
                <a:spcPts val="95"/>
              </a:spcBef>
            </a:pPr>
            <a:r>
              <a:rPr lang="en-US" sz="1400" spc="-5" dirty="0">
                <a:latin typeface="Montserrat Medium"/>
                <a:cs typeface="Montserrat Medium"/>
              </a:rPr>
              <a:t>Financing the Home Purchase</a:t>
            </a:r>
            <a:endParaRPr lang="en-US" sz="1400" b="0" spc="-5" dirty="0">
              <a:latin typeface="Montserrat Medium"/>
              <a:cs typeface="Montserrat Medium"/>
            </a:endParaRPr>
          </a:p>
        </p:txBody>
      </p:sp>
      <p:sp>
        <p:nvSpPr>
          <p:cNvPr id="26" name="object 12">
            <a:extLst>
              <a:ext uri="{FF2B5EF4-FFF2-40B4-BE49-F238E27FC236}">
                <a16:creationId xmlns:a16="http://schemas.microsoft.com/office/drawing/2014/main" id="{4C30649D-09B1-442D-94A2-D14136C45D09}"/>
              </a:ext>
            </a:extLst>
          </p:cNvPr>
          <p:cNvSpPr txBox="1"/>
          <p:nvPr/>
        </p:nvSpPr>
        <p:spPr>
          <a:xfrm>
            <a:off x="11424860" y="4112949"/>
            <a:ext cx="394335" cy="258404"/>
          </a:xfrm>
          <a:prstGeom prst="rect">
            <a:avLst/>
          </a:prstGeom>
        </p:spPr>
        <p:txBody>
          <a:bodyPr vert="horz" wrap="square" lIns="0" tIns="12065" rIns="0" bIns="0" rtlCol="0">
            <a:spAutoFit/>
          </a:bodyPr>
          <a:lstStyle/>
          <a:p>
            <a:pPr marL="12700">
              <a:lnSpc>
                <a:spcPct val="100000"/>
              </a:lnSpc>
              <a:spcBef>
                <a:spcPts val="95"/>
              </a:spcBef>
            </a:pPr>
            <a:r>
              <a:rPr lang="en-US" sz="1600" dirty="0">
                <a:latin typeface="Montserrat Medium"/>
                <a:cs typeface="Montserrat Medium"/>
              </a:rPr>
              <a:t>28</a:t>
            </a:r>
          </a:p>
        </p:txBody>
      </p:sp>
      <p:sp>
        <p:nvSpPr>
          <p:cNvPr id="27" name="object 11">
            <a:extLst>
              <a:ext uri="{FF2B5EF4-FFF2-40B4-BE49-F238E27FC236}">
                <a16:creationId xmlns:a16="http://schemas.microsoft.com/office/drawing/2014/main" id="{9762810D-9946-4516-9692-F31CECF28F5A}"/>
              </a:ext>
            </a:extLst>
          </p:cNvPr>
          <p:cNvSpPr txBox="1"/>
          <p:nvPr/>
        </p:nvSpPr>
        <p:spPr>
          <a:xfrm>
            <a:off x="5409803" y="4961085"/>
            <a:ext cx="4339084" cy="227626"/>
          </a:xfrm>
          <a:prstGeom prst="rect">
            <a:avLst/>
          </a:prstGeom>
        </p:spPr>
        <p:txBody>
          <a:bodyPr vert="horz" wrap="square" lIns="0" tIns="12065" rIns="0" bIns="0" rtlCol="0">
            <a:spAutoFit/>
          </a:bodyPr>
          <a:lstStyle/>
          <a:p>
            <a:pPr marL="12700">
              <a:lnSpc>
                <a:spcPct val="100000"/>
              </a:lnSpc>
              <a:spcBef>
                <a:spcPts val="95"/>
              </a:spcBef>
            </a:pPr>
            <a:r>
              <a:rPr lang="en-US" sz="1400" spc="-5" dirty="0">
                <a:latin typeface="Montserrat Medium"/>
                <a:cs typeface="Montserrat Medium"/>
              </a:rPr>
              <a:t>Home Selling and Real Estate Professionals</a:t>
            </a:r>
            <a:endParaRPr lang="en-US" sz="1400" b="0" spc="-5" dirty="0">
              <a:latin typeface="Montserrat Medium"/>
              <a:cs typeface="Montserrat Medium"/>
            </a:endParaRPr>
          </a:p>
        </p:txBody>
      </p:sp>
      <p:sp>
        <p:nvSpPr>
          <p:cNvPr id="28" name="object 12">
            <a:extLst>
              <a:ext uri="{FF2B5EF4-FFF2-40B4-BE49-F238E27FC236}">
                <a16:creationId xmlns:a16="http://schemas.microsoft.com/office/drawing/2014/main" id="{99C3E4AF-A6BD-4FF0-AF00-35D9281F8D95}"/>
              </a:ext>
            </a:extLst>
          </p:cNvPr>
          <p:cNvSpPr txBox="1"/>
          <p:nvPr/>
        </p:nvSpPr>
        <p:spPr>
          <a:xfrm>
            <a:off x="11424859" y="4945696"/>
            <a:ext cx="394335" cy="258404"/>
          </a:xfrm>
          <a:prstGeom prst="rect">
            <a:avLst/>
          </a:prstGeom>
        </p:spPr>
        <p:txBody>
          <a:bodyPr vert="horz" wrap="square" lIns="0" tIns="12065" rIns="0" bIns="0" rtlCol="0">
            <a:spAutoFit/>
          </a:bodyPr>
          <a:lstStyle/>
          <a:p>
            <a:pPr marL="12700">
              <a:lnSpc>
                <a:spcPct val="100000"/>
              </a:lnSpc>
              <a:spcBef>
                <a:spcPts val="95"/>
              </a:spcBef>
            </a:pPr>
            <a:r>
              <a:rPr lang="en-US" sz="1600" spc="-10" dirty="0">
                <a:latin typeface="Montserrat Medium"/>
                <a:cs typeface="Montserrat Medium"/>
              </a:rPr>
              <a:t>35</a:t>
            </a:r>
            <a:endParaRPr sz="1600" dirty="0">
              <a:latin typeface="Montserrat Medium"/>
              <a:cs typeface="Montserrat Medium"/>
            </a:endParaRPr>
          </a:p>
        </p:txBody>
      </p:sp>
      <p:sp>
        <p:nvSpPr>
          <p:cNvPr id="29" name="object 11">
            <a:extLst>
              <a:ext uri="{FF2B5EF4-FFF2-40B4-BE49-F238E27FC236}">
                <a16:creationId xmlns:a16="http://schemas.microsoft.com/office/drawing/2014/main" id="{833F58C2-0BDD-4E1F-A367-9845649B5A7F}"/>
              </a:ext>
            </a:extLst>
          </p:cNvPr>
          <p:cNvSpPr txBox="1"/>
          <p:nvPr/>
        </p:nvSpPr>
        <p:spPr>
          <a:xfrm>
            <a:off x="5422671" y="5383654"/>
            <a:ext cx="4339084" cy="227626"/>
          </a:xfrm>
          <a:prstGeom prst="rect">
            <a:avLst/>
          </a:prstGeom>
        </p:spPr>
        <p:txBody>
          <a:bodyPr vert="horz" wrap="square" lIns="0" tIns="12065" rIns="0" bIns="0" rtlCol="0">
            <a:spAutoFit/>
          </a:bodyPr>
          <a:lstStyle/>
          <a:p>
            <a:pPr marL="12700">
              <a:lnSpc>
                <a:spcPct val="100000"/>
              </a:lnSpc>
              <a:spcBef>
                <a:spcPts val="95"/>
              </a:spcBef>
            </a:pPr>
            <a:r>
              <a:rPr lang="en-US" sz="1400" b="0" spc="-5" dirty="0">
                <a:latin typeface="Montserrat Medium"/>
                <a:cs typeface="Montserrat Medium"/>
              </a:rPr>
              <a:t>Methodology</a:t>
            </a:r>
          </a:p>
        </p:txBody>
      </p:sp>
      <p:sp>
        <p:nvSpPr>
          <p:cNvPr id="30" name="object 12">
            <a:extLst>
              <a:ext uri="{FF2B5EF4-FFF2-40B4-BE49-F238E27FC236}">
                <a16:creationId xmlns:a16="http://schemas.microsoft.com/office/drawing/2014/main" id="{C566EC88-810A-43BA-863F-8EF911B05544}"/>
              </a:ext>
            </a:extLst>
          </p:cNvPr>
          <p:cNvSpPr txBox="1"/>
          <p:nvPr/>
        </p:nvSpPr>
        <p:spPr>
          <a:xfrm>
            <a:off x="11424759" y="5352876"/>
            <a:ext cx="394335" cy="258404"/>
          </a:xfrm>
          <a:prstGeom prst="rect">
            <a:avLst/>
          </a:prstGeom>
        </p:spPr>
        <p:txBody>
          <a:bodyPr vert="horz" wrap="square" lIns="0" tIns="12065" rIns="0" bIns="0" rtlCol="0">
            <a:spAutoFit/>
          </a:bodyPr>
          <a:lstStyle/>
          <a:p>
            <a:pPr marL="12700">
              <a:lnSpc>
                <a:spcPct val="100000"/>
              </a:lnSpc>
              <a:spcBef>
                <a:spcPts val="95"/>
              </a:spcBef>
            </a:pPr>
            <a:r>
              <a:rPr lang="en-US" sz="1600" spc="-10" dirty="0">
                <a:latin typeface="Montserrat Medium"/>
                <a:cs typeface="Montserrat Medium"/>
              </a:rPr>
              <a:t>38</a:t>
            </a:r>
            <a:endParaRPr sz="1600" dirty="0">
              <a:latin typeface="Montserrat Medium"/>
              <a:cs typeface="Montserrat Medium"/>
            </a:endParaRPr>
          </a:p>
        </p:txBody>
      </p:sp>
      <p:sp>
        <p:nvSpPr>
          <p:cNvPr id="31" name="object 12">
            <a:extLst>
              <a:ext uri="{FF2B5EF4-FFF2-40B4-BE49-F238E27FC236}">
                <a16:creationId xmlns:a16="http://schemas.microsoft.com/office/drawing/2014/main" id="{41CFD51F-F4F4-4B45-885F-020750F7ADEE}"/>
              </a:ext>
            </a:extLst>
          </p:cNvPr>
          <p:cNvSpPr txBox="1"/>
          <p:nvPr/>
        </p:nvSpPr>
        <p:spPr>
          <a:xfrm>
            <a:off x="11424759" y="4538516"/>
            <a:ext cx="394335" cy="258404"/>
          </a:xfrm>
          <a:prstGeom prst="rect">
            <a:avLst/>
          </a:prstGeom>
        </p:spPr>
        <p:txBody>
          <a:bodyPr vert="horz" wrap="square" lIns="0" tIns="12065" rIns="0" bIns="0" rtlCol="0">
            <a:spAutoFit/>
          </a:bodyPr>
          <a:lstStyle/>
          <a:p>
            <a:pPr marL="12700">
              <a:lnSpc>
                <a:spcPct val="100000"/>
              </a:lnSpc>
              <a:spcBef>
                <a:spcPts val="95"/>
              </a:spcBef>
            </a:pPr>
            <a:r>
              <a:rPr lang="en-US" sz="1600" dirty="0">
                <a:latin typeface="Montserrat Medium"/>
                <a:cs typeface="Montserrat Medium"/>
              </a:rPr>
              <a:t>32</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6ED27B0-C817-43CB-99FB-B35558623624}"/>
              </a:ext>
            </a:extLst>
          </p:cNvPr>
          <p:cNvSpPr>
            <a:spLocks noGrp="1"/>
          </p:cNvSpPr>
          <p:nvPr>
            <p:ph type="sldNum" sz="quarter" idx="12"/>
          </p:nvPr>
        </p:nvSpPr>
        <p:spPr/>
        <p:txBody>
          <a:bodyPr/>
          <a:lstStyle/>
          <a:p>
            <a:fld id="{5B03D32D-F1BC-4E9C-97E1-36CFF5B22341}" type="slidenum">
              <a:rPr lang="en-US" smtClean="0"/>
              <a:t>30</a:t>
            </a:fld>
            <a:endParaRPr lang="en-US"/>
          </a:p>
        </p:txBody>
      </p:sp>
      <p:pic>
        <p:nvPicPr>
          <p:cNvPr id="8" name="Picture 7" descr="Text&#10;&#10;Description automatically generated with low confidence">
            <a:extLst>
              <a:ext uri="{FF2B5EF4-FFF2-40B4-BE49-F238E27FC236}">
                <a16:creationId xmlns:a16="http://schemas.microsoft.com/office/drawing/2014/main" id="{4050AE39-9492-4750-A3F2-5414E4BDB8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3600" y="6394424"/>
            <a:ext cx="1143000" cy="317500"/>
          </a:xfrm>
          <a:prstGeom prst="rect">
            <a:avLst/>
          </a:prstGeom>
        </p:spPr>
      </p:pic>
      <p:sp>
        <p:nvSpPr>
          <p:cNvPr id="11" name="TextBox 10">
            <a:extLst>
              <a:ext uri="{FF2B5EF4-FFF2-40B4-BE49-F238E27FC236}">
                <a16:creationId xmlns:a16="http://schemas.microsoft.com/office/drawing/2014/main" id="{6D8A14A8-F6D6-4509-A4DE-586BC206F7A7}"/>
              </a:ext>
            </a:extLst>
          </p:cNvPr>
          <p:cNvSpPr txBox="1"/>
          <p:nvPr/>
        </p:nvSpPr>
        <p:spPr>
          <a:xfrm>
            <a:off x="304800" y="6157208"/>
            <a:ext cx="4264688" cy="523220"/>
          </a:xfrm>
          <a:prstGeom prst="rect">
            <a:avLst/>
          </a:prstGeom>
          <a:noFill/>
        </p:spPr>
        <p:txBody>
          <a:bodyPr wrap="square" rtlCol="0">
            <a:spAutoFit/>
          </a:bodyPr>
          <a:lstStyle/>
          <a:p>
            <a:r>
              <a:rPr lang="en-US" sz="1400" i="1" dirty="0">
                <a:latin typeface="Montserrat" panose="00000500000000000000" pitchFamily="2" charset="0"/>
              </a:rPr>
              <a:t>2023 New Jersey Profile of Home Buyers and Sellers</a:t>
            </a:r>
          </a:p>
        </p:txBody>
      </p:sp>
      <p:sp>
        <p:nvSpPr>
          <p:cNvPr id="7" name="slide1">
            <a:extLst>
              <a:ext uri="{FF2B5EF4-FFF2-40B4-BE49-F238E27FC236}">
                <a16:creationId xmlns:a16="http://schemas.microsoft.com/office/drawing/2014/main" id="{5A02ADD8-F1F3-4428-A55E-AE72560E93DA}"/>
              </a:ext>
            </a:extLst>
          </p:cNvPr>
          <p:cNvSpPr txBox="1">
            <a:spLocks/>
          </p:cNvSpPr>
          <p:nvPr/>
        </p:nvSpPr>
        <p:spPr>
          <a:xfrm>
            <a:off x="718897" y="489827"/>
            <a:ext cx="10754206" cy="93431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100" b="1" dirty="0">
                <a:latin typeface="Montserrat" panose="00000500000000000000" pitchFamily="2" charset="0"/>
              </a:rPr>
              <a:t>Median Percent of </a:t>
            </a:r>
            <a:r>
              <a:rPr lang="en-US" sz="2100" b="1" dirty="0" err="1">
                <a:latin typeface="Montserrat" panose="00000500000000000000" pitchFamily="2" charset="0"/>
              </a:rPr>
              <a:t>Downpayment</a:t>
            </a:r>
            <a:r>
              <a:rPr lang="en-US" sz="2100" b="1" dirty="0">
                <a:latin typeface="Montserrat" panose="00000500000000000000" pitchFamily="2" charset="0"/>
              </a:rPr>
              <a:t> by First-time and Repeat Buyers</a:t>
            </a:r>
            <a:endParaRPr lang="en-US" sz="1400" b="1" dirty="0">
              <a:latin typeface="Montserrat" panose="00000500000000000000" pitchFamily="2" charset="0"/>
            </a:endParaRPr>
          </a:p>
        </p:txBody>
      </p:sp>
      <p:graphicFrame>
        <p:nvGraphicFramePr>
          <p:cNvPr id="6" name="Table 5">
            <a:extLst>
              <a:ext uri="{FF2B5EF4-FFF2-40B4-BE49-F238E27FC236}">
                <a16:creationId xmlns:a16="http://schemas.microsoft.com/office/drawing/2014/main" id="{C843716E-5A81-4AA7-8970-8C4DD4E23FB6}"/>
              </a:ext>
            </a:extLst>
          </p:cNvPr>
          <p:cNvGraphicFramePr>
            <a:graphicFrameLocks noGrp="1"/>
          </p:cNvGraphicFramePr>
          <p:nvPr>
            <p:extLst>
              <p:ext uri="{D42A27DB-BD31-4B8C-83A1-F6EECF244321}">
                <p14:modId xmlns:p14="http://schemas.microsoft.com/office/powerpoint/2010/main" val="3456441496"/>
              </p:ext>
            </p:extLst>
          </p:nvPr>
        </p:nvGraphicFramePr>
        <p:xfrm>
          <a:off x="1097280" y="1283119"/>
          <a:ext cx="9799320" cy="4382109"/>
        </p:xfrm>
        <a:graphic>
          <a:graphicData uri="http://schemas.openxmlformats.org/drawingml/2006/table">
            <a:tbl>
              <a:tblPr bandRow="1"/>
              <a:tblGrid>
                <a:gridCol w="2870774">
                  <a:extLst>
                    <a:ext uri="{9D8B030D-6E8A-4147-A177-3AD203B41FA5}">
                      <a16:colId xmlns:a16="http://schemas.microsoft.com/office/drawing/2014/main" val="4105456806"/>
                    </a:ext>
                  </a:extLst>
                </a:gridCol>
                <a:gridCol w="1634092">
                  <a:extLst>
                    <a:ext uri="{9D8B030D-6E8A-4147-A177-3AD203B41FA5}">
                      <a16:colId xmlns:a16="http://schemas.microsoft.com/office/drawing/2014/main" val="1478223839"/>
                    </a:ext>
                  </a:extLst>
                </a:gridCol>
                <a:gridCol w="1764818">
                  <a:extLst>
                    <a:ext uri="{9D8B030D-6E8A-4147-A177-3AD203B41FA5}">
                      <a16:colId xmlns:a16="http://schemas.microsoft.com/office/drawing/2014/main" val="3413323738"/>
                    </a:ext>
                  </a:extLst>
                </a:gridCol>
                <a:gridCol w="1764818">
                  <a:extLst>
                    <a:ext uri="{9D8B030D-6E8A-4147-A177-3AD203B41FA5}">
                      <a16:colId xmlns:a16="http://schemas.microsoft.com/office/drawing/2014/main" val="1993617300"/>
                    </a:ext>
                  </a:extLst>
                </a:gridCol>
                <a:gridCol w="1764818">
                  <a:extLst>
                    <a:ext uri="{9D8B030D-6E8A-4147-A177-3AD203B41FA5}">
                      <a16:colId xmlns:a16="http://schemas.microsoft.com/office/drawing/2014/main" val="2690929245"/>
                    </a:ext>
                  </a:extLst>
                </a:gridCol>
              </a:tblGrid>
              <a:tr h="657777">
                <a:tc>
                  <a:txBody>
                    <a:bodyPr/>
                    <a:lstStyle/>
                    <a:p>
                      <a:pPr algn="l" fontAlgn="b"/>
                      <a:endParaRPr lang="en-US" sz="1800" b="0" i="0" u="none" strike="noStrike" dirty="0">
                        <a:effectLst/>
                        <a:latin typeface="Montserrat" panose="00000500000000000000" pitchFamily="2" charset="0"/>
                      </a:endParaRPr>
                    </a:p>
                  </a:txBody>
                  <a:tcPr marL="6165" marR="6165" marT="616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chemeClr val="bg1"/>
                          </a:solidFill>
                          <a:effectLst/>
                          <a:latin typeface="Montserrat" panose="00000500000000000000" pitchFamily="2" charset="0"/>
                        </a:rPr>
                        <a:t>New Jersey First-time Buyers</a:t>
                      </a:r>
                    </a:p>
                  </a:txBody>
                  <a:tcPr marL="6165" marR="6165" marT="6165"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4282"/>
                    </a:solidFill>
                  </a:tcPr>
                </a:tc>
                <a:tc>
                  <a:txBody>
                    <a:bodyPr/>
                    <a:lstStyle/>
                    <a:p>
                      <a:pPr algn="ctr" fontAlgn="b"/>
                      <a:r>
                        <a:rPr lang="en-US" sz="1600" b="1" i="0" u="none" strike="noStrike" dirty="0">
                          <a:solidFill>
                            <a:schemeClr val="bg1"/>
                          </a:solidFill>
                          <a:effectLst/>
                          <a:latin typeface="Montserrat" panose="00000500000000000000" pitchFamily="2" charset="0"/>
                        </a:rPr>
                        <a:t>New Jersey Repeat Buyers</a:t>
                      </a:r>
                    </a:p>
                  </a:txBody>
                  <a:tcPr marL="6165" marR="6165" marT="6165"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4282"/>
                    </a:solidFill>
                  </a:tcPr>
                </a:tc>
                <a:tc>
                  <a:txBody>
                    <a:bodyPr/>
                    <a:lstStyle/>
                    <a:p>
                      <a:pPr algn="ctr" fontAlgn="b"/>
                      <a:r>
                        <a:rPr lang="en-US" sz="1600" b="1" i="0" u="none" strike="noStrike" dirty="0">
                          <a:solidFill>
                            <a:schemeClr val="bg1"/>
                          </a:solidFill>
                          <a:effectLst/>
                          <a:latin typeface="Montserrat" panose="00000500000000000000" pitchFamily="2" charset="0"/>
                        </a:rPr>
                        <a:t>All First-time Buyers</a:t>
                      </a:r>
                    </a:p>
                  </a:txBody>
                  <a:tcPr marL="6165" marR="6165" marT="6165"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4282"/>
                    </a:solidFill>
                  </a:tcPr>
                </a:tc>
                <a:tc>
                  <a:txBody>
                    <a:bodyPr/>
                    <a:lstStyle/>
                    <a:p>
                      <a:pPr algn="ctr" fontAlgn="b"/>
                      <a:r>
                        <a:rPr lang="en-US" sz="1600" b="1" i="0" u="none" strike="noStrike" dirty="0">
                          <a:solidFill>
                            <a:schemeClr val="bg1"/>
                          </a:solidFill>
                          <a:effectLst/>
                          <a:latin typeface="Montserrat" panose="00000500000000000000" pitchFamily="2" charset="0"/>
                        </a:rPr>
                        <a:t>All Repeat Buyers</a:t>
                      </a:r>
                    </a:p>
                  </a:txBody>
                  <a:tcPr marL="6165" marR="6165" marT="6165"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4282"/>
                    </a:solidFill>
                  </a:tcPr>
                </a:tc>
                <a:extLst>
                  <a:ext uri="{0D108BD9-81ED-4DB2-BD59-A6C34878D82A}">
                    <a16:rowId xmlns:a16="http://schemas.microsoft.com/office/drawing/2014/main" val="3049943049"/>
                  </a:ext>
                </a:extLst>
              </a:tr>
              <a:tr h="286544">
                <a:tc>
                  <a:txBody>
                    <a:bodyPr/>
                    <a:lstStyle/>
                    <a:p>
                      <a:pPr algn="l" fontAlgn="ctr"/>
                      <a:endParaRPr lang="en-US" sz="1600" b="1" i="0" u="none" strike="noStrike" dirty="0">
                        <a:solidFill>
                          <a:schemeClr val="bg1"/>
                        </a:solidFill>
                        <a:effectLst/>
                        <a:latin typeface="Montserrat" panose="00000500000000000000" pitchFamily="2" charset="0"/>
                      </a:endParaRPr>
                    </a:p>
                  </a:txBody>
                  <a:tcPr marL="6165" marR="6165" marT="6165" marB="0" anchor="ctr">
                    <a:lnL>
                      <a:noFill/>
                    </a:lnL>
                    <a:lnR>
                      <a:noFill/>
                    </a:lnR>
                    <a:lnT w="635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rgbClr val="004282"/>
                    </a:solidFill>
                  </a:tcPr>
                </a:tc>
                <a:tc>
                  <a:txBody>
                    <a:bodyPr/>
                    <a:lstStyle/>
                    <a:p>
                      <a:pPr algn="ctr" fontAlgn="b"/>
                      <a:r>
                        <a:rPr lang="en-US" sz="1800" b="0" i="0" u="none" strike="noStrike" dirty="0">
                          <a:effectLst/>
                          <a:latin typeface="Montserrat" panose="00000500000000000000" pitchFamily="2" charset="0"/>
                        </a:rPr>
                        <a:t> </a:t>
                      </a:r>
                    </a:p>
                  </a:txBody>
                  <a:tcPr marL="6165" marR="6165" marT="6165" marB="0" anchor="b">
                    <a:lnL>
                      <a:noFill/>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4282"/>
                    </a:solidFill>
                  </a:tcPr>
                </a:tc>
                <a:tc>
                  <a:txBody>
                    <a:bodyPr/>
                    <a:lstStyle/>
                    <a:p>
                      <a:pPr algn="ctr" fontAlgn="b"/>
                      <a:r>
                        <a:rPr lang="en-US" sz="1800" b="0" i="0" u="none" strike="noStrike" dirty="0">
                          <a:effectLst/>
                          <a:latin typeface="Montserrat" panose="00000500000000000000" pitchFamily="2" charset="0"/>
                        </a:rPr>
                        <a:t> </a:t>
                      </a:r>
                    </a:p>
                  </a:txBody>
                  <a:tcPr marL="6165" marR="6165" marT="6165" marB="0" anchor="b">
                    <a:lnL>
                      <a:noFill/>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4282"/>
                    </a:solidFill>
                  </a:tcPr>
                </a:tc>
                <a:tc>
                  <a:txBody>
                    <a:bodyPr/>
                    <a:lstStyle/>
                    <a:p>
                      <a:pPr algn="ctr" fontAlgn="b"/>
                      <a:endParaRPr lang="en-US" sz="1800" b="0" i="0" u="none" strike="noStrike" dirty="0">
                        <a:effectLst/>
                        <a:latin typeface="Montserrat" panose="00000500000000000000" pitchFamily="2" charset="0"/>
                      </a:endParaRPr>
                    </a:p>
                  </a:txBody>
                  <a:tcPr marL="6165" marR="6165" marT="6165" marB="0" anchor="b">
                    <a:lnL>
                      <a:noFill/>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4282"/>
                    </a:solidFill>
                  </a:tcPr>
                </a:tc>
                <a:tc>
                  <a:txBody>
                    <a:bodyPr/>
                    <a:lstStyle/>
                    <a:p>
                      <a:pPr algn="ctr" fontAlgn="b"/>
                      <a:endParaRPr lang="en-US" sz="1800" b="0" i="0" u="none" strike="noStrike" dirty="0">
                        <a:effectLst/>
                        <a:latin typeface="Montserrat" panose="00000500000000000000" pitchFamily="2" charset="0"/>
                      </a:endParaRPr>
                    </a:p>
                  </a:txBody>
                  <a:tcPr marL="6165" marR="6165" marT="6165" marB="0" anchor="b">
                    <a:lnL>
                      <a:noFill/>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4282"/>
                    </a:solidFill>
                  </a:tcPr>
                </a:tc>
                <a:extLst>
                  <a:ext uri="{0D108BD9-81ED-4DB2-BD59-A6C34878D82A}">
                    <a16:rowId xmlns:a16="http://schemas.microsoft.com/office/drawing/2014/main" val="3167959339"/>
                  </a:ext>
                </a:extLst>
              </a:tr>
              <a:tr h="281746">
                <a:tc>
                  <a:txBody>
                    <a:bodyPr/>
                    <a:lstStyle/>
                    <a:p>
                      <a:pPr algn="l" fontAlgn="b"/>
                      <a:r>
                        <a:rPr lang="en-US" sz="1800" b="0" i="0" u="none" strike="noStrike" dirty="0">
                          <a:effectLst/>
                          <a:latin typeface="Montserrat" panose="00000500000000000000"/>
                        </a:rPr>
                        <a:t>Less than 50%</a:t>
                      </a:r>
                    </a:p>
                  </a:txBody>
                  <a:tcPr marL="6350" marR="6350" marT="6350" marB="0" anchor="b">
                    <a:lnL>
                      <a:noFill/>
                    </a:lnL>
                    <a:lnR>
                      <a:noFill/>
                    </a:lnR>
                    <a:lnT w="12700" cap="flat" cmpd="sng" algn="ctr">
                      <a:noFill/>
                      <a:prstDash val="solid"/>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solidFill>
                            <a:srgbClr val="000000"/>
                          </a:solidFill>
                          <a:effectLst/>
                          <a:latin typeface="Montserrat" panose="00000500000000000000" pitchFamily="2" charset="0"/>
                        </a:rPr>
                        <a:t>10%</a:t>
                      </a:r>
                    </a:p>
                  </a:txBody>
                  <a:tcPr marL="7620" marR="7620" marT="7620" marB="0" anchor="b">
                    <a:lnL>
                      <a:noFill/>
                    </a:lnL>
                    <a:lnR>
                      <a:noFill/>
                    </a:lnR>
                    <a:lnT w="12700" cap="flat" cmpd="sng" algn="ctr">
                      <a:noFill/>
                      <a:prstDash val="solid"/>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solidFill>
                            <a:srgbClr val="000000"/>
                          </a:solidFill>
                          <a:effectLst/>
                          <a:latin typeface="Montserrat" panose="00000500000000000000" pitchFamily="2" charset="0"/>
                        </a:rPr>
                        <a:t>14%</a:t>
                      </a:r>
                    </a:p>
                  </a:txBody>
                  <a:tcPr marL="7620" marR="7620" marT="7620" marB="0" anchor="b">
                    <a:lnL>
                      <a:noFill/>
                    </a:lnL>
                    <a:lnR>
                      <a:noFill/>
                    </a:lnR>
                    <a:lnT w="12700" cap="flat" cmpd="sng" algn="ctr">
                      <a:noFill/>
                      <a:prstDash val="solid"/>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latin typeface="Montserrat" panose="00000500000000000000" pitchFamily="2" charset="0"/>
                        </a:rPr>
                        <a:t>9%</a:t>
                      </a:r>
                    </a:p>
                  </a:txBody>
                  <a:tcPr marL="7620" marR="7620" marT="7620" marB="0" anchor="b">
                    <a:lnL>
                      <a:noFill/>
                    </a:lnL>
                    <a:lnR>
                      <a:noFill/>
                    </a:lnR>
                    <a:lnT w="12700" cap="flat" cmpd="sng" algn="ctr">
                      <a:noFill/>
                      <a:prstDash val="solid"/>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latin typeface="Montserrat" panose="00000500000000000000" pitchFamily="2" charset="0"/>
                        </a:rPr>
                        <a:t>18%</a:t>
                      </a:r>
                    </a:p>
                  </a:txBody>
                  <a:tcPr marL="7620" marR="7620" marT="7620" marB="0" anchor="b">
                    <a:lnL>
                      <a:noFill/>
                    </a:lnL>
                    <a:lnR>
                      <a:noFill/>
                    </a:lnR>
                    <a:lnT w="12700" cap="flat" cmpd="sng" algn="ctr">
                      <a:noFill/>
                      <a:prstDash val="solid"/>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9385104"/>
                  </a:ext>
                </a:extLst>
              </a:tr>
              <a:tr h="281746">
                <a:tc>
                  <a:txBody>
                    <a:bodyPr/>
                    <a:lstStyle/>
                    <a:p>
                      <a:pPr algn="l" fontAlgn="b"/>
                      <a:r>
                        <a:rPr lang="en-US" sz="1800" b="0" i="0" u="none" strike="noStrike">
                          <a:effectLst/>
                          <a:latin typeface="Montserrat" panose="00000500000000000000"/>
                        </a:rPr>
                        <a:t>50% to 59%</a:t>
                      </a:r>
                    </a:p>
                  </a:txBody>
                  <a:tcPr marL="6350" marR="6350" marT="635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800" b="0" i="0" u="none" strike="noStrike" dirty="0">
                          <a:solidFill>
                            <a:srgbClr val="000000"/>
                          </a:solidFill>
                          <a:effectLst/>
                          <a:latin typeface="Montserrat" panose="00000500000000000000" pitchFamily="2" charset="0"/>
                        </a:rPr>
                        <a:t>3%</a:t>
                      </a:r>
                    </a:p>
                  </a:txBody>
                  <a:tcPr marL="7620" marR="7620" marT="762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800" b="0" i="0" u="none" strike="noStrike" dirty="0">
                          <a:solidFill>
                            <a:srgbClr val="000000"/>
                          </a:solidFill>
                          <a:effectLst/>
                          <a:latin typeface="Montserrat" panose="00000500000000000000" pitchFamily="2" charset="0"/>
                        </a:rPr>
                        <a:t>11%</a:t>
                      </a:r>
                    </a:p>
                  </a:txBody>
                  <a:tcPr marL="7620" marR="7620" marT="762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dirty="0">
                          <a:latin typeface="Montserrat" panose="00000500000000000000" pitchFamily="2" charset="0"/>
                        </a:rPr>
                        <a:t>3%</a:t>
                      </a:r>
                    </a:p>
                  </a:txBody>
                  <a:tcPr marL="7620" marR="7620" marT="762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dirty="0">
                          <a:latin typeface="Montserrat" panose="00000500000000000000" pitchFamily="2" charset="0"/>
                        </a:rPr>
                        <a:t>7%</a:t>
                      </a:r>
                    </a:p>
                  </a:txBody>
                  <a:tcPr marL="7620" marR="7620" marT="762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713906252"/>
                  </a:ext>
                </a:extLst>
              </a:tr>
              <a:tr h="281746">
                <a:tc>
                  <a:txBody>
                    <a:bodyPr/>
                    <a:lstStyle/>
                    <a:p>
                      <a:pPr algn="l" fontAlgn="b"/>
                      <a:r>
                        <a:rPr lang="en-US" sz="1800" b="0" i="0" u="none" strike="noStrike">
                          <a:effectLst/>
                          <a:latin typeface="Montserrat" panose="00000500000000000000"/>
                        </a:rPr>
                        <a:t>60% to 69%</a:t>
                      </a:r>
                    </a:p>
                  </a:txBody>
                  <a:tcPr marL="6350" marR="6350" marT="635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solidFill>
                            <a:srgbClr val="000000"/>
                          </a:solidFill>
                          <a:effectLst/>
                          <a:latin typeface="Montserrat" panose="00000500000000000000" pitchFamily="2" charset="0"/>
                        </a:rPr>
                        <a:t>2%</a:t>
                      </a:r>
                    </a:p>
                  </a:txBody>
                  <a:tcPr marL="7620" marR="7620" marT="762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solidFill>
                            <a:srgbClr val="000000"/>
                          </a:solidFill>
                          <a:effectLst/>
                          <a:latin typeface="Montserrat" panose="00000500000000000000" pitchFamily="2" charset="0"/>
                        </a:rPr>
                        <a:t>17%</a:t>
                      </a:r>
                    </a:p>
                  </a:txBody>
                  <a:tcPr marL="7620" marR="7620" marT="762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latin typeface="Montserrat" panose="00000500000000000000" pitchFamily="2" charset="0"/>
                        </a:rPr>
                        <a:t>3%</a:t>
                      </a:r>
                    </a:p>
                  </a:txBody>
                  <a:tcPr marL="7620" marR="7620" marT="762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latin typeface="Montserrat" panose="00000500000000000000" pitchFamily="2" charset="0"/>
                        </a:rPr>
                        <a:t>8%</a:t>
                      </a:r>
                    </a:p>
                  </a:txBody>
                  <a:tcPr marL="7620" marR="7620" marT="762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1325058"/>
                  </a:ext>
                </a:extLst>
              </a:tr>
              <a:tr h="281746">
                <a:tc>
                  <a:txBody>
                    <a:bodyPr/>
                    <a:lstStyle/>
                    <a:p>
                      <a:pPr algn="l" fontAlgn="b"/>
                      <a:r>
                        <a:rPr lang="en-US" sz="1800" b="0" i="0" u="none" strike="noStrike">
                          <a:effectLst/>
                          <a:latin typeface="Montserrat" panose="00000500000000000000"/>
                        </a:rPr>
                        <a:t>70% to 79%</a:t>
                      </a:r>
                    </a:p>
                  </a:txBody>
                  <a:tcPr marL="6350" marR="6350" marT="635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800" b="0" i="0" u="none" strike="noStrike" dirty="0">
                          <a:solidFill>
                            <a:srgbClr val="000000"/>
                          </a:solidFill>
                          <a:effectLst/>
                          <a:latin typeface="Montserrat" panose="00000500000000000000" pitchFamily="2" charset="0"/>
                        </a:rPr>
                        <a:t>16%</a:t>
                      </a:r>
                    </a:p>
                  </a:txBody>
                  <a:tcPr marL="7620" marR="7620" marT="762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800" b="0" i="0" u="none" strike="noStrike" dirty="0">
                          <a:solidFill>
                            <a:srgbClr val="000000"/>
                          </a:solidFill>
                          <a:effectLst/>
                          <a:latin typeface="Montserrat" panose="00000500000000000000" pitchFamily="2" charset="0"/>
                        </a:rPr>
                        <a:t>13%</a:t>
                      </a:r>
                    </a:p>
                  </a:txBody>
                  <a:tcPr marL="7620" marR="7620" marT="762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dirty="0">
                          <a:latin typeface="Montserrat" panose="00000500000000000000" pitchFamily="2" charset="0"/>
                        </a:rPr>
                        <a:t>10%</a:t>
                      </a:r>
                    </a:p>
                  </a:txBody>
                  <a:tcPr marL="7620" marR="7620" marT="762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dirty="0">
                          <a:latin typeface="Montserrat" panose="00000500000000000000" pitchFamily="2" charset="0"/>
                        </a:rPr>
                        <a:t>14%</a:t>
                      </a:r>
                    </a:p>
                  </a:txBody>
                  <a:tcPr marL="7620" marR="7620" marT="762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38403173"/>
                  </a:ext>
                </a:extLst>
              </a:tr>
              <a:tr h="281746">
                <a:tc>
                  <a:txBody>
                    <a:bodyPr/>
                    <a:lstStyle/>
                    <a:p>
                      <a:pPr algn="l" fontAlgn="b"/>
                      <a:r>
                        <a:rPr lang="en-US" sz="1800" b="0" i="0" u="none" strike="noStrike">
                          <a:effectLst/>
                          <a:latin typeface="Montserrat" panose="00000500000000000000"/>
                        </a:rPr>
                        <a:t>80% to 89%</a:t>
                      </a:r>
                    </a:p>
                  </a:txBody>
                  <a:tcPr marL="6350" marR="6350" marT="635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solidFill>
                            <a:srgbClr val="000000"/>
                          </a:solidFill>
                          <a:effectLst/>
                          <a:latin typeface="Montserrat" panose="00000500000000000000" pitchFamily="2" charset="0"/>
                        </a:rPr>
                        <a:t>31%</a:t>
                      </a:r>
                    </a:p>
                  </a:txBody>
                  <a:tcPr marL="7620" marR="7620" marT="762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solidFill>
                            <a:srgbClr val="000000"/>
                          </a:solidFill>
                          <a:effectLst/>
                          <a:latin typeface="Montserrat" panose="00000500000000000000" pitchFamily="2" charset="0"/>
                        </a:rPr>
                        <a:t>23%</a:t>
                      </a:r>
                    </a:p>
                  </a:txBody>
                  <a:tcPr marL="7620" marR="7620" marT="762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latin typeface="Montserrat" panose="00000500000000000000" pitchFamily="2" charset="0"/>
                        </a:rPr>
                        <a:t>20%</a:t>
                      </a:r>
                    </a:p>
                  </a:txBody>
                  <a:tcPr marL="7620" marR="7620" marT="762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latin typeface="Montserrat" panose="00000500000000000000" pitchFamily="2" charset="0"/>
                        </a:rPr>
                        <a:t>24%</a:t>
                      </a:r>
                    </a:p>
                  </a:txBody>
                  <a:tcPr marL="7620" marR="7620" marT="762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0883383"/>
                  </a:ext>
                </a:extLst>
              </a:tr>
              <a:tr h="281746">
                <a:tc>
                  <a:txBody>
                    <a:bodyPr/>
                    <a:lstStyle/>
                    <a:p>
                      <a:pPr algn="l" fontAlgn="b"/>
                      <a:r>
                        <a:rPr lang="en-US" sz="1800" b="0" i="0" u="none" strike="noStrike">
                          <a:effectLst/>
                          <a:latin typeface="Montserrat" panose="00000500000000000000"/>
                        </a:rPr>
                        <a:t>90% to 94%</a:t>
                      </a:r>
                    </a:p>
                  </a:txBody>
                  <a:tcPr marL="6350" marR="6350" marT="635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800" b="0" i="0" u="none" strike="noStrike" dirty="0">
                          <a:solidFill>
                            <a:srgbClr val="000000"/>
                          </a:solidFill>
                          <a:effectLst/>
                          <a:latin typeface="Montserrat" panose="00000500000000000000" pitchFamily="2" charset="0"/>
                        </a:rPr>
                        <a:t>11%</a:t>
                      </a:r>
                    </a:p>
                  </a:txBody>
                  <a:tcPr marL="7620" marR="7620" marT="762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800" b="0" i="0" u="none" strike="noStrike" dirty="0">
                          <a:solidFill>
                            <a:srgbClr val="000000"/>
                          </a:solidFill>
                          <a:effectLst/>
                          <a:latin typeface="Montserrat" panose="00000500000000000000" pitchFamily="2" charset="0"/>
                        </a:rPr>
                        <a:t>13%</a:t>
                      </a:r>
                    </a:p>
                  </a:txBody>
                  <a:tcPr marL="7620" marR="7620" marT="762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dirty="0">
                          <a:latin typeface="Montserrat" panose="00000500000000000000" pitchFamily="2" charset="0"/>
                        </a:rPr>
                        <a:t>16%</a:t>
                      </a:r>
                    </a:p>
                  </a:txBody>
                  <a:tcPr marL="7620" marR="7620" marT="762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dirty="0">
                          <a:latin typeface="Montserrat" panose="00000500000000000000" pitchFamily="2" charset="0"/>
                        </a:rPr>
                        <a:t>11%</a:t>
                      </a:r>
                    </a:p>
                  </a:txBody>
                  <a:tcPr marL="7620" marR="7620" marT="762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34020157"/>
                  </a:ext>
                </a:extLst>
              </a:tr>
              <a:tr h="281746">
                <a:tc>
                  <a:txBody>
                    <a:bodyPr/>
                    <a:lstStyle/>
                    <a:p>
                      <a:pPr algn="l" fontAlgn="b"/>
                      <a:r>
                        <a:rPr lang="en-US" sz="1800" b="0" i="0" u="none" strike="noStrike">
                          <a:effectLst/>
                          <a:latin typeface="Montserrat" panose="00000500000000000000"/>
                        </a:rPr>
                        <a:t>95% to 99%</a:t>
                      </a:r>
                    </a:p>
                  </a:txBody>
                  <a:tcPr marL="6350" marR="6350" marT="635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solidFill>
                            <a:srgbClr val="000000"/>
                          </a:solidFill>
                          <a:effectLst/>
                          <a:latin typeface="Montserrat" panose="00000500000000000000" pitchFamily="2" charset="0"/>
                        </a:rPr>
                        <a:t>16%</a:t>
                      </a:r>
                    </a:p>
                  </a:txBody>
                  <a:tcPr marL="7620" marR="7620" marT="762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solidFill>
                            <a:srgbClr val="000000"/>
                          </a:solidFill>
                          <a:effectLst/>
                          <a:latin typeface="Montserrat" panose="00000500000000000000" pitchFamily="2" charset="0"/>
                        </a:rPr>
                        <a:t>5%</a:t>
                      </a:r>
                    </a:p>
                  </a:txBody>
                  <a:tcPr marL="7620" marR="7620" marT="762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latin typeface="Montserrat" panose="00000500000000000000" pitchFamily="2" charset="0"/>
                        </a:rPr>
                        <a:t>22%</a:t>
                      </a:r>
                    </a:p>
                  </a:txBody>
                  <a:tcPr marL="7620" marR="7620" marT="762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latin typeface="Montserrat" panose="00000500000000000000" pitchFamily="2" charset="0"/>
                        </a:rPr>
                        <a:t>9%</a:t>
                      </a:r>
                    </a:p>
                  </a:txBody>
                  <a:tcPr marL="7620" marR="7620" marT="762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7503819"/>
                  </a:ext>
                </a:extLst>
              </a:tr>
              <a:tr h="828740">
                <a:tc>
                  <a:txBody>
                    <a:bodyPr/>
                    <a:lstStyle/>
                    <a:p>
                      <a:pPr algn="l" fontAlgn="t"/>
                      <a:r>
                        <a:rPr lang="en-US" sz="1800" b="0" i="0" u="none" strike="noStrike">
                          <a:effectLst/>
                          <a:latin typeface="Montserrat" panose="00000500000000000000"/>
                        </a:rPr>
                        <a:t>100% – Financed the entire purchase price with a mortgage</a:t>
                      </a:r>
                    </a:p>
                  </a:txBody>
                  <a:tcPr marL="6350" marR="6350" marT="6350" marB="0">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800" b="0" i="0" u="none" strike="noStrike" dirty="0">
                          <a:solidFill>
                            <a:srgbClr val="000000"/>
                          </a:solidFill>
                          <a:effectLst/>
                          <a:latin typeface="Montserrat" panose="00000500000000000000" pitchFamily="2" charset="0"/>
                        </a:rPr>
                        <a:t>11%</a:t>
                      </a:r>
                    </a:p>
                  </a:txBody>
                  <a:tcPr marL="7620" marR="7620" marT="762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800" b="0" i="0" u="none" strike="noStrike" dirty="0">
                          <a:solidFill>
                            <a:srgbClr val="000000"/>
                          </a:solidFill>
                          <a:effectLst/>
                          <a:latin typeface="Montserrat" panose="00000500000000000000" pitchFamily="2" charset="0"/>
                        </a:rPr>
                        <a:t>5%</a:t>
                      </a:r>
                    </a:p>
                  </a:txBody>
                  <a:tcPr marL="7620" marR="7620" marT="762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dirty="0">
                          <a:latin typeface="Montserrat" panose="00000500000000000000" pitchFamily="2" charset="0"/>
                        </a:rPr>
                        <a:t>16%</a:t>
                      </a:r>
                    </a:p>
                  </a:txBody>
                  <a:tcPr marL="7620" marR="7620" marT="762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dirty="0">
                          <a:latin typeface="Montserrat" panose="00000500000000000000" pitchFamily="2" charset="0"/>
                        </a:rPr>
                        <a:t>9%</a:t>
                      </a:r>
                    </a:p>
                  </a:txBody>
                  <a:tcPr marL="7620" marR="7620" marT="762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892873087"/>
                  </a:ext>
                </a:extLst>
              </a:tr>
              <a:tr h="554608">
                <a:tc>
                  <a:txBody>
                    <a:bodyPr/>
                    <a:lstStyle/>
                    <a:p>
                      <a:pPr algn="l" fontAlgn="b"/>
                      <a:r>
                        <a:rPr lang="en-US" sz="1800" b="1" i="0" u="none" strike="noStrike" dirty="0">
                          <a:effectLst/>
                          <a:latin typeface="Montserrat" panose="00000500000000000000"/>
                        </a:rPr>
                        <a:t>Median percent financed</a:t>
                      </a:r>
                    </a:p>
                  </a:txBody>
                  <a:tcPr marL="6350" marR="6350" marT="6350" marB="0" anchor="b">
                    <a:lnL>
                      <a:noFill/>
                    </a:lnL>
                    <a:lnR>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D7EA"/>
                    </a:solidFill>
                  </a:tcPr>
                </a:tc>
                <a:tc>
                  <a:txBody>
                    <a:bodyPr/>
                    <a:lstStyle/>
                    <a:p>
                      <a:pPr algn="ctr"/>
                      <a:r>
                        <a:rPr lang="en-US" dirty="0">
                          <a:latin typeface="Montserrat" panose="00000500000000000000" pitchFamily="2" charset="0"/>
                        </a:rPr>
                        <a:t>86%</a:t>
                      </a:r>
                    </a:p>
                  </a:txBody>
                  <a:tcPr marL="6165" marR="6165" marT="6165" marB="0" anchor="b">
                    <a:lnL>
                      <a:noFill/>
                    </a:lnL>
                    <a:lnR>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D7EA"/>
                    </a:solidFill>
                  </a:tcPr>
                </a:tc>
                <a:tc>
                  <a:txBody>
                    <a:bodyPr/>
                    <a:lstStyle/>
                    <a:p>
                      <a:pPr algn="ctr"/>
                      <a:r>
                        <a:rPr lang="en-US" dirty="0">
                          <a:latin typeface="Montserrat" panose="00000500000000000000" pitchFamily="2" charset="0"/>
                        </a:rPr>
                        <a:t>76%</a:t>
                      </a:r>
                    </a:p>
                  </a:txBody>
                  <a:tcPr marL="7620" marR="7620" marT="7620" marB="0" anchor="b">
                    <a:lnL>
                      <a:noFill/>
                    </a:lnL>
                    <a:lnR>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D7EA"/>
                    </a:solidFill>
                  </a:tcPr>
                </a:tc>
                <a:tc>
                  <a:txBody>
                    <a:bodyPr/>
                    <a:lstStyle/>
                    <a:p>
                      <a:pPr algn="ctr"/>
                      <a:r>
                        <a:rPr lang="en-US" dirty="0">
                          <a:latin typeface="Montserrat" panose="00000500000000000000" pitchFamily="2" charset="0"/>
                        </a:rPr>
                        <a:t>92%</a:t>
                      </a:r>
                    </a:p>
                  </a:txBody>
                  <a:tcPr marL="7620" marR="7620" marT="7620" marB="0" anchor="b">
                    <a:lnL>
                      <a:noFill/>
                    </a:lnL>
                    <a:lnR>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D7EA"/>
                    </a:solidFill>
                  </a:tcPr>
                </a:tc>
                <a:tc>
                  <a:txBody>
                    <a:bodyPr/>
                    <a:lstStyle/>
                    <a:p>
                      <a:pPr algn="ctr"/>
                      <a:r>
                        <a:rPr lang="en-US" dirty="0">
                          <a:latin typeface="Montserrat" panose="00000500000000000000" pitchFamily="2" charset="0"/>
                        </a:rPr>
                        <a:t>81%</a:t>
                      </a:r>
                    </a:p>
                  </a:txBody>
                  <a:tcPr marL="7620" marR="7620" marT="7620" marB="0" anchor="b">
                    <a:lnL>
                      <a:noFill/>
                    </a:lnL>
                    <a:lnR>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D7EA"/>
                    </a:solidFill>
                  </a:tcPr>
                </a:tc>
                <a:extLst>
                  <a:ext uri="{0D108BD9-81ED-4DB2-BD59-A6C34878D82A}">
                    <a16:rowId xmlns:a16="http://schemas.microsoft.com/office/drawing/2014/main" val="2801062698"/>
                  </a:ext>
                </a:extLst>
              </a:tr>
            </a:tbl>
          </a:graphicData>
        </a:graphic>
      </p:graphicFrame>
      <p:sp>
        <p:nvSpPr>
          <p:cNvPr id="9" name="Rectangle 8">
            <a:extLst>
              <a:ext uri="{FF2B5EF4-FFF2-40B4-BE49-F238E27FC236}">
                <a16:creationId xmlns:a16="http://schemas.microsoft.com/office/drawing/2014/main" id="{2AE86272-D6F7-400F-877F-43DC7D9FA718}"/>
              </a:ext>
            </a:extLst>
          </p:cNvPr>
          <p:cNvSpPr/>
          <p:nvPr/>
        </p:nvSpPr>
        <p:spPr>
          <a:xfrm>
            <a:off x="1134124" y="5732764"/>
            <a:ext cx="1814920" cy="276999"/>
          </a:xfrm>
          <a:prstGeom prst="rect">
            <a:avLst/>
          </a:prstGeom>
        </p:spPr>
        <p:txBody>
          <a:bodyPr wrap="none">
            <a:spAutoFit/>
          </a:bodyPr>
          <a:lstStyle/>
          <a:p>
            <a:r>
              <a:rPr lang="en-US" sz="1200" i="1" dirty="0">
                <a:latin typeface="Montserrat" panose="00000500000000000000" pitchFamily="2" charset="0"/>
              </a:rPr>
              <a:t>* Less than 1 percent </a:t>
            </a:r>
          </a:p>
        </p:txBody>
      </p:sp>
    </p:spTree>
    <p:extLst>
      <p:ext uri="{BB962C8B-B14F-4D97-AF65-F5344CB8AC3E}">
        <p14:creationId xmlns:p14="http://schemas.microsoft.com/office/powerpoint/2010/main" val="2835356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1">
            <a:extLst>
              <a:ext uri="{FF2B5EF4-FFF2-40B4-BE49-F238E27FC236}">
                <a16:creationId xmlns:a16="http://schemas.microsoft.com/office/drawing/2014/main" id="{9762637A-0C09-4BEA-A945-54813CA53960}"/>
              </a:ext>
            </a:extLst>
          </p:cNvPr>
          <p:cNvSpPr txBox="1">
            <a:spLocks/>
          </p:cNvSpPr>
          <p:nvPr/>
        </p:nvSpPr>
        <p:spPr>
          <a:xfrm>
            <a:off x="914400" y="622101"/>
            <a:ext cx="10754206" cy="93431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100" b="1" dirty="0">
                <a:latin typeface="Montserrat" panose="00000500000000000000" pitchFamily="2" charset="0"/>
              </a:rPr>
              <a:t>Buyers' View of Homes as a Financial Investment</a:t>
            </a:r>
            <a:endParaRPr lang="en-US" sz="1400" b="1" dirty="0">
              <a:latin typeface="Montserrat" panose="00000500000000000000" pitchFamily="2" charset="0"/>
            </a:endParaRPr>
          </a:p>
        </p:txBody>
      </p:sp>
      <p:sp>
        <p:nvSpPr>
          <p:cNvPr id="4" name="Slide Number Placeholder 3">
            <a:extLst>
              <a:ext uri="{FF2B5EF4-FFF2-40B4-BE49-F238E27FC236}">
                <a16:creationId xmlns:a16="http://schemas.microsoft.com/office/drawing/2014/main" id="{16ED27B0-C817-43CB-99FB-B35558623624}"/>
              </a:ext>
            </a:extLst>
          </p:cNvPr>
          <p:cNvSpPr>
            <a:spLocks noGrp="1"/>
          </p:cNvSpPr>
          <p:nvPr>
            <p:ph type="sldNum" sz="quarter" idx="12"/>
          </p:nvPr>
        </p:nvSpPr>
        <p:spPr/>
        <p:txBody>
          <a:bodyPr/>
          <a:lstStyle/>
          <a:p>
            <a:fld id="{5B03D32D-F1BC-4E9C-97E1-36CFF5B22341}" type="slidenum">
              <a:rPr lang="en-US" smtClean="0"/>
              <a:t>31</a:t>
            </a:fld>
            <a:endParaRPr lang="en-US"/>
          </a:p>
        </p:txBody>
      </p:sp>
      <p:pic>
        <p:nvPicPr>
          <p:cNvPr id="8" name="Picture 7" descr="Text&#10;&#10;Description automatically generated with low confidence">
            <a:extLst>
              <a:ext uri="{FF2B5EF4-FFF2-40B4-BE49-F238E27FC236}">
                <a16:creationId xmlns:a16="http://schemas.microsoft.com/office/drawing/2014/main" id="{4050AE39-9492-4750-A3F2-5414E4BDB8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3600" y="6394424"/>
            <a:ext cx="1143000" cy="317500"/>
          </a:xfrm>
          <a:prstGeom prst="rect">
            <a:avLst/>
          </a:prstGeom>
        </p:spPr>
      </p:pic>
      <p:sp>
        <p:nvSpPr>
          <p:cNvPr id="11" name="TextBox 10">
            <a:extLst>
              <a:ext uri="{FF2B5EF4-FFF2-40B4-BE49-F238E27FC236}">
                <a16:creationId xmlns:a16="http://schemas.microsoft.com/office/drawing/2014/main" id="{6D8A14A8-F6D6-4509-A4DE-586BC206F7A7}"/>
              </a:ext>
            </a:extLst>
          </p:cNvPr>
          <p:cNvSpPr txBox="1"/>
          <p:nvPr/>
        </p:nvSpPr>
        <p:spPr>
          <a:xfrm>
            <a:off x="381000" y="6226321"/>
            <a:ext cx="4493288" cy="523220"/>
          </a:xfrm>
          <a:prstGeom prst="rect">
            <a:avLst/>
          </a:prstGeom>
          <a:noFill/>
        </p:spPr>
        <p:txBody>
          <a:bodyPr wrap="square" rtlCol="0">
            <a:spAutoFit/>
          </a:bodyPr>
          <a:lstStyle/>
          <a:p>
            <a:r>
              <a:rPr lang="en-US" sz="1400" i="1" dirty="0">
                <a:latin typeface="Montserrat" panose="00000500000000000000" pitchFamily="2" charset="0"/>
              </a:rPr>
              <a:t>2023 New Jersey Profile of Home Buyers and Sellers</a:t>
            </a:r>
          </a:p>
        </p:txBody>
      </p:sp>
      <p:graphicFrame>
        <p:nvGraphicFramePr>
          <p:cNvPr id="7" name="Table 6">
            <a:extLst>
              <a:ext uri="{FF2B5EF4-FFF2-40B4-BE49-F238E27FC236}">
                <a16:creationId xmlns:a16="http://schemas.microsoft.com/office/drawing/2014/main" id="{68179D77-4A40-4238-8EDA-2653F90DE2E9}"/>
              </a:ext>
            </a:extLst>
          </p:cNvPr>
          <p:cNvGraphicFramePr>
            <a:graphicFrameLocks noGrp="1"/>
          </p:cNvGraphicFramePr>
          <p:nvPr>
            <p:extLst>
              <p:ext uri="{D42A27DB-BD31-4B8C-83A1-F6EECF244321}">
                <p14:modId xmlns:p14="http://schemas.microsoft.com/office/powerpoint/2010/main" val="2641178441"/>
              </p:ext>
            </p:extLst>
          </p:nvPr>
        </p:nvGraphicFramePr>
        <p:xfrm>
          <a:off x="1176097" y="2000685"/>
          <a:ext cx="9839806" cy="3505197"/>
        </p:xfrm>
        <a:graphic>
          <a:graphicData uri="http://schemas.openxmlformats.org/drawingml/2006/table">
            <a:tbl>
              <a:tblPr bandRow="1"/>
              <a:tblGrid>
                <a:gridCol w="4051685">
                  <a:extLst>
                    <a:ext uri="{9D8B030D-6E8A-4147-A177-3AD203B41FA5}">
                      <a16:colId xmlns:a16="http://schemas.microsoft.com/office/drawing/2014/main" val="4105456806"/>
                    </a:ext>
                  </a:extLst>
                </a:gridCol>
                <a:gridCol w="2499352">
                  <a:extLst>
                    <a:ext uri="{9D8B030D-6E8A-4147-A177-3AD203B41FA5}">
                      <a16:colId xmlns:a16="http://schemas.microsoft.com/office/drawing/2014/main" val="1478223839"/>
                    </a:ext>
                  </a:extLst>
                </a:gridCol>
                <a:gridCol w="3288769">
                  <a:extLst>
                    <a:ext uri="{9D8B030D-6E8A-4147-A177-3AD203B41FA5}">
                      <a16:colId xmlns:a16="http://schemas.microsoft.com/office/drawing/2014/main" val="3413323738"/>
                    </a:ext>
                  </a:extLst>
                </a:gridCol>
              </a:tblGrid>
              <a:tr h="696151">
                <a:tc>
                  <a:txBody>
                    <a:bodyPr/>
                    <a:lstStyle/>
                    <a:p>
                      <a:pPr algn="l" fontAlgn="b"/>
                      <a:endParaRPr lang="en-US" sz="1800" b="0" i="0" u="none" strike="noStrike" dirty="0">
                        <a:effectLst/>
                        <a:latin typeface="Montserrat" panose="00000500000000000000" pitchFamily="2" charset="0"/>
                      </a:endParaRPr>
                    </a:p>
                  </a:txBody>
                  <a:tcPr marL="6165" marR="6165" marT="616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chemeClr val="bg1"/>
                          </a:solidFill>
                          <a:effectLst/>
                          <a:latin typeface="Montserrat" panose="00000500000000000000" pitchFamily="2" charset="0"/>
                        </a:rPr>
                        <a:t>New Jersey</a:t>
                      </a:r>
                    </a:p>
                  </a:txBody>
                  <a:tcPr marL="6165" marR="6165" marT="6165"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4282"/>
                    </a:solidFill>
                  </a:tcPr>
                </a:tc>
                <a:tc>
                  <a:txBody>
                    <a:bodyPr/>
                    <a:lstStyle/>
                    <a:p>
                      <a:pPr algn="ctr" fontAlgn="b"/>
                      <a:r>
                        <a:rPr lang="en-US" sz="1800" b="1" i="0" u="none" strike="noStrike" dirty="0">
                          <a:solidFill>
                            <a:schemeClr val="bg1"/>
                          </a:solidFill>
                          <a:effectLst/>
                          <a:latin typeface="Montserrat" panose="00000500000000000000" pitchFamily="2" charset="0"/>
                        </a:rPr>
                        <a:t>All Buyers</a:t>
                      </a:r>
                    </a:p>
                  </a:txBody>
                  <a:tcPr marL="6165" marR="6165" marT="6165"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4282"/>
                    </a:solidFill>
                  </a:tcPr>
                </a:tc>
                <a:extLst>
                  <a:ext uri="{0D108BD9-81ED-4DB2-BD59-A6C34878D82A}">
                    <a16:rowId xmlns:a16="http://schemas.microsoft.com/office/drawing/2014/main" val="3049943049"/>
                  </a:ext>
                </a:extLst>
              </a:tr>
              <a:tr h="320308">
                <a:tc>
                  <a:txBody>
                    <a:bodyPr/>
                    <a:lstStyle/>
                    <a:p>
                      <a:pPr algn="l" fontAlgn="ctr"/>
                      <a:endParaRPr lang="en-US" sz="1800" b="1" i="0" u="none" strike="noStrike" dirty="0">
                        <a:solidFill>
                          <a:schemeClr val="bg1"/>
                        </a:solidFill>
                        <a:effectLst/>
                        <a:latin typeface="Montserrat" panose="00000500000000000000" pitchFamily="2" charset="0"/>
                      </a:endParaRPr>
                    </a:p>
                  </a:txBody>
                  <a:tcPr marL="6165" marR="6165" marT="6165" marB="0" anchor="ctr">
                    <a:lnL>
                      <a:noFill/>
                    </a:lnL>
                    <a:lnR>
                      <a:noFill/>
                    </a:lnR>
                    <a:lnT w="635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rgbClr val="004282"/>
                    </a:solidFill>
                  </a:tcPr>
                </a:tc>
                <a:tc>
                  <a:txBody>
                    <a:bodyPr/>
                    <a:lstStyle/>
                    <a:p>
                      <a:pPr algn="r" fontAlgn="b"/>
                      <a:r>
                        <a:rPr lang="en-US" sz="1800" b="0" i="0" u="none" strike="noStrike" dirty="0">
                          <a:effectLst/>
                          <a:latin typeface="Montserrat" panose="00000500000000000000" pitchFamily="2" charset="0"/>
                        </a:rPr>
                        <a:t> </a:t>
                      </a:r>
                    </a:p>
                  </a:txBody>
                  <a:tcPr marL="6165" marR="6165" marT="6165" marB="0" anchor="b">
                    <a:lnL>
                      <a:noFill/>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4282"/>
                    </a:solidFill>
                  </a:tcPr>
                </a:tc>
                <a:tc>
                  <a:txBody>
                    <a:bodyPr/>
                    <a:lstStyle/>
                    <a:p>
                      <a:pPr algn="r" fontAlgn="b"/>
                      <a:r>
                        <a:rPr lang="en-US" sz="1800" b="0" i="0" u="none" strike="noStrike" dirty="0">
                          <a:effectLst/>
                          <a:latin typeface="Montserrat" panose="00000500000000000000" pitchFamily="2" charset="0"/>
                        </a:rPr>
                        <a:t> </a:t>
                      </a:r>
                    </a:p>
                  </a:txBody>
                  <a:tcPr marL="6165" marR="6165" marT="6165" marB="0" anchor="b">
                    <a:lnL>
                      <a:noFill/>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4282"/>
                    </a:solidFill>
                  </a:tcPr>
                </a:tc>
                <a:extLst>
                  <a:ext uri="{0D108BD9-81ED-4DB2-BD59-A6C34878D82A}">
                    <a16:rowId xmlns:a16="http://schemas.microsoft.com/office/drawing/2014/main" val="3167959339"/>
                  </a:ext>
                </a:extLst>
              </a:tr>
              <a:tr h="356777">
                <a:tc>
                  <a:txBody>
                    <a:bodyPr/>
                    <a:lstStyle/>
                    <a:p>
                      <a:pPr algn="l" fontAlgn="b"/>
                      <a:r>
                        <a:rPr lang="en-US" sz="2000" b="0" i="0" u="none" strike="noStrike" dirty="0">
                          <a:effectLst/>
                          <a:latin typeface="Montserrat" panose="00000500000000000000" pitchFamily="2" charset="0"/>
                        </a:rPr>
                        <a:t>Good financial investment</a:t>
                      </a:r>
                    </a:p>
                  </a:txBody>
                  <a:tcPr marL="7620" marR="7620" marT="7620" marB="0" anchor="b">
                    <a:lnL>
                      <a:noFill/>
                    </a:lnL>
                    <a:lnR>
                      <a:noFill/>
                    </a:lnR>
                    <a:lnT w="12700" cap="flat" cmpd="sng" algn="ctr">
                      <a:noFill/>
                      <a:prstDash val="solid"/>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latin typeface="Montserrat" panose="00000500000000000000" pitchFamily="2" charset="0"/>
                        </a:rPr>
                        <a:t>67%</a:t>
                      </a:r>
                    </a:p>
                  </a:txBody>
                  <a:tcPr marL="7620" marR="7620" marT="7620" marB="0" anchor="b">
                    <a:lnL>
                      <a:noFill/>
                    </a:lnL>
                    <a:lnR>
                      <a:noFill/>
                    </a:lnR>
                    <a:lnT w="12700" cap="flat" cmpd="sng" algn="ctr">
                      <a:noFill/>
                      <a:prstDash val="solid"/>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effectLst/>
                          <a:latin typeface="Montserrat" panose="00000500000000000000" pitchFamily="2" charset="0"/>
                        </a:rPr>
                        <a:t>82%</a:t>
                      </a:r>
                    </a:p>
                  </a:txBody>
                  <a:tcPr marL="7620" marR="7620" marT="7620" marB="0" anchor="b">
                    <a:lnL>
                      <a:noFill/>
                    </a:lnL>
                    <a:lnR>
                      <a:noFill/>
                    </a:lnR>
                    <a:lnT w="12700" cap="flat" cmpd="sng" algn="ctr">
                      <a:noFill/>
                      <a:prstDash val="solid"/>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9385104"/>
                  </a:ext>
                </a:extLst>
              </a:tr>
              <a:tr h="356777">
                <a:tc>
                  <a:txBody>
                    <a:bodyPr/>
                    <a:lstStyle/>
                    <a:p>
                      <a:pPr lvl="1" algn="l" fontAlgn="b"/>
                      <a:r>
                        <a:rPr lang="en-US" sz="2000" b="0" i="0" u="none" strike="noStrike" dirty="0">
                          <a:effectLst/>
                          <a:latin typeface="Montserrat" panose="00000500000000000000" pitchFamily="2" charset="0"/>
                        </a:rPr>
                        <a:t>Better than stocks</a:t>
                      </a:r>
                    </a:p>
                  </a:txBody>
                  <a:tcPr marL="7620" marR="7620" marT="762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dirty="0">
                          <a:latin typeface="Montserrat" panose="00000500000000000000" pitchFamily="2" charset="0"/>
                        </a:rPr>
                        <a:t>41%</a:t>
                      </a:r>
                    </a:p>
                  </a:txBody>
                  <a:tcPr marL="7620" marR="7620" marT="762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800" b="0" i="0" u="none" strike="noStrike" dirty="0">
                          <a:effectLst/>
                          <a:latin typeface="Montserrat" panose="00000500000000000000" pitchFamily="2" charset="0"/>
                        </a:rPr>
                        <a:t>44%</a:t>
                      </a:r>
                    </a:p>
                  </a:txBody>
                  <a:tcPr marL="7620" marR="7620" marT="762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713906252"/>
                  </a:ext>
                </a:extLst>
              </a:tr>
              <a:tr h="356777">
                <a:tc>
                  <a:txBody>
                    <a:bodyPr/>
                    <a:lstStyle/>
                    <a:p>
                      <a:pPr lvl="1" algn="l" fontAlgn="b"/>
                      <a:r>
                        <a:rPr lang="en-US" sz="2000" b="0" i="0" u="none" strike="noStrike" dirty="0">
                          <a:effectLst/>
                          <a:latin typeface="Montserrat" panose="00000500000000000000" pitchFamily="2" charset="0"/>
                        </a:rPr>
                        <a:t>About as good as stocks</a:t>
                      </a:r>
                    </a:p>
                  </a:txBody>
                  <a:tcPr marL="7620" marR="7620" marT="762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latin typeface="Montserrat" panose="00000500000000000000" pitchFamily="2" charset="0"/>
                        </a:rPr>
                        <a:t>26%</a:t>
                      </a:r>
                    </a:p>
                  </a:txBody>
                  <a:tcPr marL="7620" marR="7620" marT="762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effectLst/>
                          <a:latin typeface="Montserrat" panose="00000500000000000000" pitchFamily="2" charset="0"/>
                        </a:rPr>
                        <a:t>28%</a:t>
                      </a:r>
                    </a:p>
                  </a:txBody>
                  <a:tcPr marL="7620" marR="7620" marT="762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1325058"/>
                  </a:ext>
                </a:extLst>
              </a:tr>
              <a:tr h="356777">
                <a:tc>
                  <a:txBody>
                    <a:bodyPr/>
                    <a:lstStyle/>
                    <a:p>
                      <a:pPr lvl="1" algn="l" fontAlgn="b"/>
                      <a:r>
                        <a:rPr lang="en-US" sz="2000" b="0" i="0" u="none" strike="noStrike" dirty="0">
                          <a:effectLst/>
                          <a:latin typeface="Montserrat" panose="00000500000000000000" pitchFamily="2" charset="0"/>
                        </a:rPr>
                        <a:t>Not as good as stocks</a:t>
                      </a:r>
                    </a:p>
                  </a:txBody>
                  <a:tcPr marL="7620" marR="7620" marT="762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dirty="0">
                          <a:latin typeface="Montserrat" panose="00000500000000000000" pitchFamily="2" charset="0"/>
                        </a:rPr>
                        <a:t>13%</a:t>
                      </a:r>
                    </a:p>
                  </a:txBody>
                  <a:tcPr marL="7620" marR="7620" marT="762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800" b="0" i="0" u="none" strike="noStrike" dirty="0">
                          <a:effectLst/>
                          <a:latin typeface="Montserrat" panose="00000500000000000000" pitchFamily="2" charset="0"/>
                        </a:rPr>
                        <a:t>10%</a:t>
                      </a:r>
                    </a:p>
                  </a:txBody>
                  <a:tcPr marL="7620" marR="7620" marT="762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38403173"/>
                  </a:ext>
                </a:extLst>
              </a:tr>
              <a:tr h="704853">
                <a:tc>
                  <a:txBody>
                    <a:bodyPr/>
                    <a:lstStyle/>
                    <a:p>
                      <a:pPr algn="l" fontAlgn="b"/>
                      <a:r>
                        <a:rPr lang="en-US" sz="2000" b="0" i="0" u="none" strike="noStrike" dirty="0">
                          <a:effectLst/>
                          <a:latin typeface="Montserrat" panose="00000500000000000000" pitchFamily="2" charset="0"/>
                        </a:rPr>
                        <a:t>Not a good financial investment</a:t>
                      </a:r>
                    </a:p>
                  </a:txBody>
                  <a:tcPr marL="7620" marR="7620" marT="762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latin typeface="Montserrat" panose="00000500000000000000" pitchFamily="2" charset="0"/>
                        </a:rPr>
                        <a:t>7%</a:t>
                      </a:r>
                    </a:p>
                  </a:txBody>
                  <a:tcPr marL="7620" marR="7620" marT="762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effectLst/>
                          <a:latin typeface="Montserrat" panose="00000500000000000000" pitchFamily="2" charset="0"/>
                        </a:rPr>
                        <a:t>5%</a:t>
                      </a:r>
                    </a:p>
                  </a:txBody>
                  <a:tcPr marL="7620" marR="7620" marT="762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0883383"/>
                  </a:ext>
                </a:extLst>
              </a:tr>
              <a:tr h="356777">
                <a:tc>
                  <a:txBody>
                    <a:bodyPr/>
                    <a:lstStyle/>
                    <a:p>
                      <a:pPr algn="l" fontAlgn="b"/>
                      <a:r>
                        <a:rPr lang="en-US" sz="2000" b="0" i="0" u="none" strike="noStrike" dirty="0">
                          <a:effectLst/>
                          <a:latin typeface="Montserrat" panose="00000500000000000000" pitchFamily="2" charset="0"/>
                        </a:rPr>
                        <a:t>Don't know</a:t>
                      </a:r>
                    </a:p>
                  </a:txBody>
                  <a:tcPr marL="7620" marR="7620" marT="762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dirty="0">
                          <a:latin typeface="Montserrat" panose="00000500000000000000" pitchFamily="2" charset="0"/>
                        </a:rPr>
                        <a:t>12%</a:t>
                      </a:r>
                    </a:p>
                  </a:txBody>
                  <a:tcPr marL="7620" marR="7620" marT="762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800" b="0" i="0" u="none" strike="noStrike" dirty="0">
                          <a:effectLst/>
                          <a:latin typeface="Montserrat" panose="00000500000000000000" pitchFamily="2" charset="0"/>
                        </a:rPr>
                        <a:t>13%</a:t>
                      </a:r>
                    </a:p>
                  </a:txBody>
                  <a:tcPr marL="7620" marR="7620" marT="762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34020157"/>
                  </a:ext>
                </a:extLst>
              </a:tr>
            </a:tbl>
          </a:graphicData>
        </a:graphic>
      </p:graphicFrame>
    </p:spTree>
    <p:extLst>
      <p:ext uri="{BB962C8B-B14F-4D97-AF65-F5344CB8AC3E}">
        <p14:creationId xmlns:p14="http://schemas.microsoft.com/office/powerpoint/2010/main" val="42818919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3808590-E75F-45DC-97FF-11D82CEB7F2B}"/>
              </a:ext>
            </a:extLst>
          </p:cNvPr>
          <p:cNvSpPr>
            <a:spLocks noGrp="1"/>
          </p:cNvSpPr>
          <p:nvPr>
            <p:ph type="sldNum" sz="quarter" idx="7"/>
          </p:nvPr>
        </p:nvSpPr>
        <p:spPr/>
        <p:txBody>
          <a:bodyPr/>
          <a:lstStyle/>
          <a:p>
            <a:pPr marL="38100">
              <a:lnSpc>
                <a:spcPts val="1240"/>
              </a:lnSpc>
            </a:pPr>
            <a:fld id="{81D60167-4931-47E6-BA6A-407CBD079E47}" type="slidenum">
              <a:rPr lang="en-US" smtClean="0"/>
              <a:t>32</a:t>
            </a:fld>
            <a:endParaRPr lang="en-US" dirty="0"/>
          </a:p>
        </p:txBody>
      </p:sp>
      <p:sp>
        <p:nvSpPr>
          <p:cNvPr id="6" name="object 3">
            <a:extLst>
              <a:ext uri="{FF2B5EF4-FFF2-40B4-BE49-F238E27FC236}">
                <a16:creationId xmlns:a16="http://schemas.microsoft.com/office/drawing/2014/main" id="{00212050-C88B-4B8F-9841-A228CC9D20BA}"/>
              </a:ext>
            </a:extLst>
          </p:cNvPr>
          <p:cNvSpPr txBox="1">
            <a:spLocks/>
          </p:cNvSpPr>
          <p:nvPr/>
        </p:nvSpPr>
        <p:spPr>
          <a:xfrm>
            <a:off x="228600" y="838200"/>
            <a:ext cx="3810000" cy="1628775"/>
          </a:xfrm>
          <a:prstGeom prst="rect">
            <a:avLst/>
          </a:prstGeom>
        </p:spPr>
        <p:txBody>
          <a:bodyPr vert="horz" wrap="square" lIns="91440" tIns="45720" rIns="91440" bIns="45720" rtlCol="0" anchor="b">
            <a:noAutofit/>
          </a:bodyPr>
          <a:lstStyle>
            <a:lvl1pPr>
              <a:defRPr sz="4000" b="1" i="0">
                <a:solidFill>
                  <a:srgbClr val="004282"/>
                </a:solidFill>
                <a:latin typeface="Montserrat"/>
                <a:ea typeface="+mj-ea"/>
                <a:cs typeface="Montserrat"/>
              </a:defRPr>
            </a:lvl1pPr>
          </a:lstStyle>
          <a:p>
            <a:pPr marL="12700" marR="5080">
              <a:lnSpc>
                <a:spcPct val="90000"/>
              </a:lnSpc>
              <a:spcBef>
                <a:spcPct val="0"/>
              </a:spcBef>
            </a:pPr>
            <a:r>
              <a:rPr lang="en-US" dirty="0">
                <a:solidFill>
                  <a:srgbClr val="BDD6EA"/>
                </a:solidFill>
                <a:latin typeface="Montserrat" panose="00000500000000000000" pitchFamily="2" charset="0"/>
                <a:cs typeface="+mj-cs"/>
              </a:rPr>
              <a:t>Home Sellers and Their Selling Experience</a:t>
            </a:r>
            <a:endParaRPr lang="en-US" kern="1200" dirty="0">
              <a:solidFill>
                <a:srgbClr val="BDD6EA"/>
              </a:solidFill>
              <a:latin typeface="Montserrat" panose="00000500000000000000" pitchFamily="2" charset="0"/>
              <a:cs typeface="+mj-cs"/>
            </a:endParaRPr>
          </a:p>
        </p:txBody>
      </p:sp>
    </p:spTree>
    <p:extLst>
      <p:ext uri="{BB962C8B-B14F-4D97-AF65-F5344CB8AC3E}">
        <p14:creationId xmlns:p14="http://schemas.microsoft.com/office/powerpoint/2010/main" val="13823177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6ED27B0-C817-43CB-99FB-B35558623624}"/>
              </a:ext>
            </a:extLst>
          </p:cNvPr>
          <p:cNvSpPr>
            <a:spLocks noGrp="1"/>
          </p:cNvSpPr>
          <p:nvPr>
            <p:ph type="sldNum" sz="quarter" idx="12"/>
          </p:nvPr>
        </p:nvSpPr>
        <p:spPr/>
        <p:txBody>
          <a:bodyPr/>
          <a:lstStyle/>
          <a:p>
            <a:fld id="{5B03D32D-F1BC-4E9C-97E1-36CFF5B22341}" type="slidenum">
              <a:rPr lang="en-US" smtClean="0"/>
              <a:t>33</a:t>
            </a:fld>
            <a:endParaRPr lang="en-US"/>
          </a:p>
        </p:txBody>
      </p:sp>
      <p:pic>
        <p:nvPicPr>
          <p:cNvPr id="8" name="Picture 7" descr="Text&#10;&#10;Description automatically generated with low confidence">
            <a:extLst>
              <a:ext uri="{FF2B5EF4-FFF2-40B4-BE49-F238E27FC236}">
                <a16:creationId xmlns:a16="http://schemas.microsoft.com/office/drawing/2014/main" id="{4050AE39-9492-4750-A3F2-5414E4BDB8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3600" y="6394424"/>
            <a:ext cx="1143000" cy="317500"/>
          </a:xfrm>
          <a:prstGeom prst="rect">
            <a:avLst/>
          </a:prstGeom>
        </p:spPr>
      </p:pic>
      <p:sp>
        <p:nvSpPr>
          <p:cNvPr id="11" name="TextBox 10">
            <a:extLst>
              <a:ext uri="{FF2B5EF4-FFF2-40B4-BE49-F238E27FC236}">
                <a16:creationId xmlns:a16="http://schemas.microsoft.com/office/drawing/2014/main" id="{6D8A14A8-F6D6-4509-A4DE-586BC206F7A7}"/>
              </a:ext>
            </a:extLst>
          </p:cNvPr>
          <p:cNvSpPr txBox="1"/>
          <p:nvPr/>
        </p:nvSpPr>
        <p:spPr>
          <a:xfrm>
            <a:off x="457200" y="6054871"/>
            <a:ext cx="4036088" cy="523220"/>
          </a:xfrm>
          <a:prstGeom prst="rect">
            <a:avLst/>
          </a:prstGeom>
          <a:noFill/>
        </p:spPr>
        <p:txBody>
          <a:bodyPr wrap="square" rtlCol="0">
            <a:spAutoFit/>
          </a:bodyPr>
          <a:lstStyle/>
          <a:p>
            <a:r>
              <a:rPr lang="en-US" sz="1400" i="1" dirty="0">
                <a:latin typeface="Montserrat" panose="00000500000000000000" pitchFamily="2" charset="0"/>
              </a:rPr>
              <a:t>2023 New Jersey Profile of Home Buyers and Sellers</a:t>
            </a:r>
          </a:p>
        </p:txBody>
      </p:sp>
      <p:sp>
        <p:nvSpPr>
          <p:cNvPr id="7" name="slide1">
            <a:extLst>
              <a:ext uri="{FF2B5EF4-FFF2-40B4-BE49-F238E27FC236}">
                <a16:creationId xmlns:a16="http://schemas.microsoft.com/office/drawing/2014/main" id="{5A02ADD8-F1F3-4428-A55E-AE72560E93DA}"/>
              </a:ext>
            </a:extLst>
          </p:cNvPr>
          <p:cNvSpPr txBox="1">
            <a:spLocks/>
          </p:cNvSpPr>
          <p:nvPr/>
        </p:nvSpPr>
        <p:spPr>
          <a:xfrm>
            <a:off x="718896" y="371722"/>
            <a:ext cx="10754206" cy="93431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100" b="1" dirty="0">
                <a:latin typeface="Montserrat" panose="00000500000000000000" pitchFamily="2" charset="0"/>
              </a:rPr>
              <a:t>Primary Reason for Selling Previous Home</a:t>
            </a:r>
            <a:endParaRPr lang="en-US" sz="1400" b="1" dirty="0">
              <a:latin typeface="Montserrat" panose="00000500000000000000" pitchFamily="2" charset="0"/>
            </a:endParaRPr>
          </a:p>
        </p:txBody>
      </p:sp>
      <p:graphicFrame>
        <p:nvGraphicFramePr>
          <p:cNvPr id="6" name="Table 5">
            <a:extLst>
              <a:ext uri="{FF2B5EF4-FFF2-40B4-BE49-F238E27FC236}">
                <a16:creationId xmlns:a16="http://schemas.microsoft.com/office/drawing/2014/main" id="{D14EADC8-5182-4AF9-A2C9-8A0801B3F022}"/>
              </a:ext>
            </a:extLst>
          </p:cNvPr>
          <p:cNvGraphicFramePr>
            <a:graphicFrameLocks noGrp="1"/>
          </p:cNvGraphicFramePr>
          <p:nvPr>
            <p:extLst>
              <p:ext uri="{D42A27DB-BD31-4B8C-83A1-F6EECF244321}">
                <p14:modId xmlns:p14="http://schemas.microsoft.com/office/powerpoint/2010/main" val="2089371135"/>
              </p:ext>
            </p:extLst>
          </p:nvPr>
        </p:nvGraphicFramePr>
        <p:xfrm>
          <a:off x="827593" y="1961080"/>
          <a:ext cx="10363201" cy="3243380"/>
        </p:xfrm>
        <a:graphic>
          <a:graphicData uri="http://schemas.openxmlformats.org/drawingml/2006/table">
            <a:tbl>
              <a:tblPr bandRow="1"/>
              <a:tblGrid>
                <a:gridCol w="4049207">
                  <a:extLst>
                    <a:ext uri="{9D8B030D-6E8A-4147-A177-3AD203B41FA5}">
                      <a16:colId xmlns:a16="http://schemas.microsoft.com/office/drawing/2014/main" val="4105456806"/>
                    </a:ext>
                  </a:extLst>
                </a:gridCol>
                <a:gridCol w="2850291">
                  <a:extLst>
                    <a:ext uri="{9D8B030D-6E8A-4147-A177-3AD203B41FA5}">
                      <a16:colId xmlns:a16="http://schemas.microsoft.com/office/drawing/2014/main" val="1478223839"/>
                    </a:ext>
                  </a:extLst>
                </a:gridCol>
                <a:gridCol w="3463703">
                  <a:extLst>
                    <a:ext uri="{9D8B030D-6E8A-4147-A177-3AD203B41FA5}">
                      <a16:colId xmlns:a16="http://schemas.microsoft.com/office/drawing/2014/main" val="3413323738"/>
                    </a:ext>
                  </a:extLst>
                </a:gridCol>
              </a:tblGrid>
              <a:tr h="351561">
                <a:tc>
                  <a:txBody>
                    <a:bodyPr/>
                    <a:lstStyle/>
                    <a:p>
                      <a:pPr algn="l" fontAlgn="b"/>
                      <a:endParaRPr lang="en-US" sz="1800" b="0" i="0" u="none" strike="noStrike" dirty="0">
                        <a:effectLst/>
                        <a:latin typeface="Montserrat" panose="00000500000000000000" pitchFamily="2" charset="0"/>
                      </a:endParaRPr>
                    </a:p>
                  </a:txBody>
                  <a:tcPr marL="6165" marR="6165" marT="616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chemeClr val="bg1"/>
                          </a:solidFill>
                          <a:effectLst/>
                          <a:latin typeface="Montserrat" panose="00000500000000000000" pitchFamily="2" charset="0"/>
                        </a:rPr>
                        <a:t>New Jersey</a:t>
                      </a:r>
                    </a:p>
                  </a:txBody>
                  <a:tcPr marL="6165" marR="6165" marT="6165"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4282"/>
                    </a:solidFill>
                  </a:tcPr>
                </a:tc>
                <a:tc>
                  <a:txBody>
                    <a:bodyPr/>
                    <a:lstStyle/>
                    <a:p>
                      <a:pPr algn="ctr" fontAlgn="b"/>
                      <a:r>
                        <a:rPr lang="en-US" sz="1800" b="1" i="0" u="none" strike="noStrike" dirty="0">
                          <a:solidFill>
                            <a:schemeClr val="bg1"/>
                          </a:solidFill>
                          <a:effectLst/>
                          <a:latin typeface="Montserrat" panose="00000500000000000000" pitchFamily="2" charset="0"/>
                        </a:rPr>
                        <a:t>All Sellers</a:t>
                      </a:r>
                    </a:p>
                  </a:txBody>
                  <a:tcPr marL="6165" marR="6165" marT="6165"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4282"/>
                    </a:solidFill>
                  </a:tcPr>
                </a:tc>
                <a:extLst>
                  <a:ext uri="{0D108BD9-81ED-4DB2-BD59-A6C34878D82A}">
                    <a16:rowId xmlns:a16="http://schemas.microsoft.com/office/drawing/2014/main" val="3049943049"/>
                  </a:ext>
                </a:extLst>
              </a:tr>
              <a:tr h="233679">
                <a:tc>
                  <a:txBody>
                    <a:bodyPr/>
                    <a:lstStyle/>
                    <a:p>
                      <a:pPr algn="l" fontAlgn="ctr"/>
                      <a:endParaRPr lang="en-US" sz="1800" b="1" i="0" u="none" strike="noStrike" dirty="0">
                        <a:solidFill>
                          <a:schemeClr val="bg1"/>
                        </a:solidFill>
                        <a:effectLst/>
                        <a:latin typeface="Montserrat" panose="00000500000000000000" pitchFamily="2" charset="0"/>
                      </a:endParaRPr>
                    </a:p>
                  </a:txBody>
                  <a:tcPr marL="6165" marR="6165" marT="6165" marB="0" anchor="ctr">
                    <a:lnL>
                      <a:noFill/>
                    </a:lnL>
                    <a:lnR>
                      <a:noFill/>
                    </a:lnR>
                    <a:lnT w="635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rgbClr val="004282"/>
                    </a:solidFill>
                  </a:tcPr>
                </a:tc>
                <a:tc>
                  <a:txBody>
                    <a:bodyPr/>
                    <a:lstStyle/>
                    <a:p>
                      <a:pPr algn="r" fontAlgn="b"/>
                      <a:r>
                        <a:rPr lang="en-US" sz="1800" b="0" i="0" u="none" strike="noStrike" dirty="0">
                          <a:effectLst/>
                          <a:latin typeface="Montserrat" panose="00000500000000000000" pitchFamily="2" charset="0"/>
                        </a:rPr>
                        <a:t> </a:t>
                      </a:r>
                    </a:p>
                  </a:txBody>
                  <a:tcPr marL="6165" marR="6165" marT="6165" marB="0" anchor="b">
                    <a:lnL>
                      <a:noFill/>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4282"/>
                    </a:solidFill>
                  </a:tcPr>
                </a:tc>
                <a:tc>
                  <a:txBody>
                    <a:bodyPr/>
                    <a:lstStyle/>
                    <a:p>
                      <a:pPr algn="r" fontAlgn="b"/>
                      <a:r>
                        <a:rPr lang="en-US" sz="1800" b="0" i="0" u="none" strike="noStrike" dirty="0">
                          <a:effectLst/>
                          <a:latin typeface="Montserrat" panose="00000500000000000000" pitchFamily="2" charset="0"/>
                        </a:rPr>
                        <a:t> </a:t>
                      </a:r>
                    </a:p>
                  </a:txBody>
                  <a:tcPr marL="6165" marR="6165" marT="6165" marB="0" anchor="b">
                    <a:lnL>
                      <a:noFill/>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4282"/>
                    </a:solidFill>
                  </a:tcPr>
                </a:tc>
                <a:extLst>
                  <a:ext uri="{0D108BD9-81ED-4DB2-BD59-A6C34878D82A}">
                    <a16:rowId xmlns:a16="http://schemas.microsoft.com/office/drawing/2014/main" val="3167959339"/>
                  </a:ext>
                </a:extLst>
              </a:tr>
              <a:tr h="260285">
                <a:tc>
                  <a:txBody>
                    <a:bodyPr/>
                    <a:lstStyle/>
                    <a:p>
                      <a:r>
                        <a:rPr lang="en-US" dirty="0">
                          <a:latin typeface="Montserrat" panose="00000500000000000000" pitchFamily="2" charset="0"/>
                        </a:rPr>
                        <a:t>Want to move closer to friends </a:t>
                      </a:r>
                    </a:p>
                    <a:p>
                      <a:r>
                        <a:rPr lang="en-US" dirty="0">
                          <a:latin typeface="Montserrat" panose="00000500000000000000" pitchFamily="2" charset="0"/>
                        </a:rPr>
                        <a:t>or family</a:t>
                      </a:r>
                    </a:p>
                  </a:txBody>
                  <a:tcPr marL="7620" marR="7620" marT="7620" marB="0" anchor="b">
                    <a:lnL>
                      <a:noFill/>
                    </a:lnL>
                    <a:lnR>
                      <a:noFill/>
                    </a:lnR>
                    <a:lnT w="12700" cap="flat" cmpd="sng" algn="ctr">
                      <a:noFill/>
                      <a:prstDash val="solid"/>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latin typeface="Montserrat" panose="00000500000000000000" pitchFamily="2" charset="0"/>
                        </a:rPr>
                        <a:t>4%</a:t>
                      </a:r>
                    </a:p>
                  </a:txBody>
                  <a:tcPr marL="7620" marR="7620" marT="7620" marB="0" anchor="b">
                    <a:lnL>
                      <a:noFill/>
                    </a:lnL>
                    <a:lnR>
                      <a:noFill/>
                    </a:lnR>
                    <a:lnT w="12700" cap="flat" cmpd="sng" algn="ctr">
                      <a:noFill/>
                      <a:prstDash val="solid"/>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effectLst/>
                          <a:latin typeface="Montserrat" panose="00000500000000000000" pitchFamily="2" charset="0"/>
                        </a:rPr>
                        <a:t>23%</a:t>
                      </a:r>
                    </a:p>
                  </a:txBody>
                  <a:tcPr marL="7620" marR="7620" marT="7620" marB="0" anchor="ctr">
                    <a:lnL>
                      <a:noFill/>
                    </a:lnL>
                    <a:lnR>
                      <a:noFill/>
                    </a:lnR>
                    <a:lnT w="12700" cap="flat" cmpd="sng" algn="ctr">
                      <a:noFill/>
                      <a:prstDash val="solid"/>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9385104"/>
                  </a:ext>
                </a:extLst>
              </a:tr>
              <a:tr h="508214">
                <a:tc>
                  <a:txBody>
                    <a:bodyPr/>
                    <a:lstStyle/>
                    <a:p>
                      <a:r>
                        <a:rPr lang="en-US" dirty="0">
                          <a:latin typeface="Montserrat" panose="00000500000000000000" pitchFamily="2" charset="0"/>
                        </a:rPr>
                        <a:t>Moving due to retirement</a:t>
                      </a:r>
                    </a:p>
                  </a:txBody>
                  <a:tcPr marL="7620" marR="7620" marT="762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dirty="0">
                          <a:latin typeface="Montserrat" panose="00000500000000000000" pitchFamily="2" charset="0"/>
                        </a:rPr>
                        <a:t>6%</a:t>
                      </a:r>
                    </a:p>
                  </a:txBody>
                  <a:tcPr marL="7620" marR="7620" marT="762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800" b="0" i="0" u="none" strike="noStrike" dirty="0">
                          <a:effectLst/>
                          <a:latin typeface="Montserrat" panose="00000500000000000000" pitchFamily="2" charset="0"/>
                        </a:rPr>
                        <a:t>8%</a:t>
                      </a:r>
                    </a:p>
                  </a:txBody>
                  <a:tcPr marL="7620" marR="7620" marT="7620"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713906252"/>
                  </a:ext>
                </a:extLst>
              </a:tr>
              <a:tr h="260285">
                <a:tc>
                  <a:txBody>
                    <a:bodyPr/>
                    <a:lstStyle/>
                    <a:p>
                      <a:r>
                        <a:rPr lang="en-US" dirty="0">
                          <a:latin typeface="Montserrat" panose="00000500000000000000" pitchFamily="2" charset="0"/>
                        </a:rPr>
                        <a:t>Neighborhood has become</a:t>
                      </a:r>
                    </a:p>
                    <a:p>
                      <a:r>
                        <a:rPr lang="en-US" dirty="0">
                          <a:latin typeface="Montserrat" panose="00000500000000000000" pitchFamily="2" charset="0"/>
                        </a:rPr>
                        <a:t>less desirable</a:t>
                      </a:r>
                    </a:p>
                  </a:txBody>
                  <a:tcPr marL="7620" marR="7620" marT="762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latin typeface="Montserrat" panose="00000500000000000000" pitchFamily="2" charset="0"/>
                        </a:rPr>
                        <a:t>6%</a:t>
                      </a:r>
                    </a:p>
                  </a:txBody>
                  <a:tcPr marL="7620" marR="7620" marT="762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effectLst/>
                          <a:latin typeface="Montserrat" panose="00000500000000000000" pitchFamily="2" charset="0"/>
                        </a:rPr>
                        <a:t>9%</a:t>
                      </a:r>
                    </a:p>
                  </a:txBody>
                  <a:tcPr marL="7620" marR="7620" marT="7620"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1325058"/>
                  </a:ext>
                </a:extLst>
              </a:tr>
              <a:tr h="434340">
                <a:tc>
                  <a:txBody>
                    <a:bodyPr/>
                    <a:lstStyle/>
                    <a:p>
                      <a:r>
                        <a:rPr lang="en-US" dirty="0">
                          <a:latin typeface="Montserrat" panose="00000500000000000000" pitchFamily="2" charset="0"/>
                        </a:rPr>
                        <a:t>Home is too small</a:t>
                      </a:r>
                    </a:p>
                  </a:txBody>
                  <a:tcPr marL="7620" marR="7620" marT="762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dirty="0">
                          <a:latin typeface="Montserrat" panose="00000500000000000000" pitchFamily="2" charset="0"/>
                        </a:rPr>
                        <a:t>19%</a:t>
                      </a:r>
                    </a:p>
                  </a:txBody>
                  <a:tcPr marL="7620" marR="7620" marT="762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800" b="0" i="0" u="none" strike="noStrike" dirty="0">
                          <a:effectLst/>
                          <a:latin typeface="Montserrat" panose="00000500000000000000" pitchFamily="2" charset="0"/>
                        </a:rPr>
                        <a:t>13%</a:t>
                      </a:r>
                    </a:p>
                  </a:txBody>
                  <a:tcPr marL="7620" marR="7620" marT="7620"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38403173"/>
                  </a:ext>
                </a:extLst>
              </a:tr>
              <a:tr h="260285">
                <a:tc>
                  <a:txBody>
                    <a:bodyPr/>
                    <a:lstStyle/>
                    <a:p>
                      <a:r>
                        <a:rPr lang="en-US" dirty="0">
                          <a:latin typeface="Montserrat" panose="00000500000000000000" pitchFamily="2" charset="0"/>
                        </a:rPr>
                        <a:t>Change in family situation (e.g.,</a:t>
                      </a:r>
                    </a:p>
                    <a:p>
                      <a:r>
                        <a:rPr lang="en-US" dirty="0">
                          <a:latin typeface="Montserrat" panose="00000500000000000000" pitchFamily="2" charset="0"/>
                        </a:rPr>
                        <a:t>marriage, birth of a child, divorce)</a:t>
                      </a:r>
                    </a:p>
                  </a:txBody>
                  <a:tcPr marL="7620" marR="7620" marT="762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latin typeface="Montserrat" panose="00000500000000000000" pitchFamily="2" charset="0"/>
                        </a:rPr>
                        <a:t>13%</a:t>
                      </a:r>
                    </a:p>
                  </a:txBody>
                  <a:tcPr marL="7620" marR="7620" marT="762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effectLst/>
                          <a:latin typeface="Montserrat" panose="00000500000000000000" pitchFamily="2" charset="0"/>
                        </a:rPr>
                        <a:t>10%</a:t>
                      </a:r>
                    </a:p>
                  </a:txBody>
                  <a:tcPr marL="7620" marR="7620" marT="7620"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0883383"/>
                  </a:ext>
                </a:extLst>
              </a:tr>
            </a:tbl>
          </a:graphicData>
        </a:graphic>
      </p:graphicFrame>
    </p:spTree>
    <p:extLst>
      <p:ext uri="{BB962C8B-B14F-4D97-AF65-F5344CB8AC3E}">
        <p14:creationId xmlns:p14="http://schemas.microsoft.com/office/powerpoint/2010/main" val="28965009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6ED27B0-C817-43CB-99FB-B35558623624}"/>
              </a:ext>
            </a:extLst>
          </p:cNvPr>
          <p:cNvSpPr>
            <a:spLocks noGrp="1"/>
          </p:cNvSpPr>
          <p:nvPr>
            <p:ph type="sldNum" sz="quarter" idx="12"/>
          </p:nvPr>
        </p:nvSpPr>
        <p:spPr/>
        <p:txBody>
          <a:bodyPr/>
          <a:lstStyle/>
          <a:p>
            <a:fld id="{5B03D32D-F1BC-4E9C-97E1-36CFF5B22341}" type="slidenum">
              <a:rPr lang="en-US" smtClean="0"/>
              <a:t>34</a:t>
            </a:fld>
            <a:endParaRPr lang="en-US"/>
          </a:p>
        </p:txBody>
      </p:sp>
      <p:pic>
        <p:nvPicPr>
          <p:cNvPr id="8" name="Picture 7" descr="Text&#10;&#10;Description automatically generated with low confidence">
            <a:extLst>
              <a:ext uri="{FF2B5EF4-FFF2-40B4-BE49-F238E27FC236}">
                <a16:creationId xmlns:a16="http://schemas.microsoft.com/office/drawing/2014/main" id="{4050AE39-9492-4750-A3F2-5414E4BDB8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3600" y="6394424"/>
            <a:ext cx="1143000" cy="317500"/>
          </a:xfrm>
          <a:prstGeom prst="rect">
            <a:avLst/>
          </a:prstGeom>
        </p:spPr>
      </p:pic>
      <p:sp>
        <p:nvSpPr>
          <p:cNvPr id="11" name="TextBox 10">
            <a:extLst>
              <a:ext uri="{FF2B5EF4-FFF2-40B4-BE49-F238E27FC236}">
                <a16:creationId xmlns:a16="http://schemas.microsoft.com/office/drawing/2014/main" id="{6D8A14A8-F6D6-4509-A4DE-586BC206F7A7}"/>
              </a:ext>
            </a:extLst>
          </p:cNvPr>
          <p:cNvSpPr txBox="1"/>
          <p:nvPr/>
        </p:nvSpPr>
        <p:spPr>
          <a:xfrm>
            <a:off x="381000" y="6245397"/>
            <a:ext cx="4036088" cy="523220"/>
          </a:xfrm>
          <a:prstGeom prst="rect">
            <a:avLst/>
          </a:prstGeom>
          <a:noFill/>
        </p:spPr>
        <p:txBody>
          <a:bodyPr wrap="square" rtlCol="0">
            <a:spAutoFit/>
          </a:bodyPr>
          <a:lstStyle/>
          <a:p>
            <a:r>
              <a:rPr lang="en-US" sz="1400" i="1" dirty="0">
                <a:latin typeface="Montserrat" panose="00000500000000000000" pitchFamily="2" charset="0"/>
              </a:rPr>
              <a:t>2023 New Jersey Profile of Home Buyers and Sellers</a:t>
            </a:r>
          </a:p>
        </p:txBody>
      </p:sp>
      <p:sp>
        <p:nvSpPr>
          <p:cNvPr id="7" name="slide1">
            <a:extLst>
              <a:ext uri="{FF2B5EF4-FFF2-40B4-BE49-F238E27FC236}">
                <a16:creationId xmlns:a16="http://schemas.microsoft.com/office/drawing/2014/main" id="{5A02ADD8-F1F3-4428-A55E-AE72560E93DA}"/>
              </a:ext>
            </a:extLst>
          </p:cNvPr>
          <p:cNvSpPr txBox="1">
            <a:spLocks/>
          </p:cNvSpPr>
          <p:nvPr/>
        </p:nvSpPr>
        <p:spPr>
          <a:xfrm>
            <a:off x="990600" y="437287"/>
            <a:ext cx="10754206" cy="93431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100" b="1" dirty="0">
                <a:latin typeface="Montserrat" panose="00000500000000000000" pitchFamily="2" charset="0"/>
              </a:rPr>
              <a:t>Median Seller Tenure in Home</a:t>
            </a:r>
            <a:endParaRPr lang="en-US" sz="1400" b="1" dirty="0">
              <a:latin typeface="Montserrat" panose="00000500000000000000" pitchFamily="2" charset="0"/>
            </a:endParaRPr>
          </a:p>
        </p:txBody>
      </p:sp>
      <p:graphicFrame>
        <p:nvGraphicFramePr>
          <p:cNvPr id="10" name="Table 9">
            <a:extLst>
              <a:ext uri="{FF2B5EF4-FFF2-40B4-BE49-F238E27FC236}">
                <a16:creationId xmlns:a16="http://schemas.microsoft.com/office/drawing/2014/main" id="{7E9F117F-E1EE-4742-9832-05C47022BC94}"/>
              </a:ext>
            </a:extLst>
          </p:cNvPr>
          <p:cNvGraphicFramePr>
            <a:graphicFrameLocks noGrp="1"/>
          </p:cNvGraphicFramePr>
          <p:nvPr>
            <p:extLst>
              <p:ext uri="{D42A27DB-BD31-4B8C-83A1-F6EECF244321}">
                <p14:modId xmlns:p14="http://schemas.microsoft.com/office/powerpoint/2010/main" val="2926825430"/>
              </p:ext>
            </p:extLst>
          </p:nvPr>
        </p:nvGraphicFramePr>
        <p:xfrm>
          <a:off x="1143000" y="1371600"/>
          <a:ext cx="9525000" cy="3584180"/>
        </p:xfrm>
        <a:graphic>
          <a:graphicData uri="http://schemas.openxmlformats.org/drawingml/2006/table">
            <a:tbl>
              <a:tblPr bandRow="1"/>
              <a:tblGrid>
                <a:gridCol w="4316323">
                  <a:extLst>
                    <a:ext uri="{9D8B030D-6E8A-4147-A177-3AD203B41FA5}">
                      <a16:colId xmlns:a16="http://schemas.microsoft.com/office/drawing/2014/main" val="4105456806"/>
                    </a:ext>
                  </a:extLst>
                </a:gridCol>
                <a:gridCol w="2751754">
                  <a:extLst>
                    <a:ext uri="{9D8B030D-6E8A-4147-A177-3AD203B41FA5}">
                      <a16:colId xmlns:a16="http://schemas.microsoft.com/office/drawing/2014/main" val="2071261695"/>
                    </a:ext>
                  </a:extLst>
                </a:gridCol>
                <a:gridCol w="2456923">
                  <a:extLst>
                    <a:ext uri="{9D8B030D-6E8A-4147-A177-3AD203B41FA5}">
                      <a16:colId xmlns:a16="http://schemas.microsoft.com/office/drawing/2014/main" val="1478223839"/>
                    </a:ext>
                  </a:extLst>
                </a:gridCol>
              </a:tblGrid>
              <a:tr h="533400">
                <a:tc>
                  <a:txBody>
                    <a:bodyPr/>
                    <a:lstStyle/>
                    <a:p>
                      <a:pPr algn="l" fontAlgn="b"/>
                      <a:endParaRPr lang="en-US" sz="1800" b="0" i="0" u="none" strike="noStrike" dirty="0">
                        <a:effectLst/>
                        <a:latin typeface="Montserrat" panose="00000500000000000000" pitchFamily="2" charset="0"/>
                      </a:endParaRPr>
                    </a:p>
                  </a:txBody>
                  <a:tcPr marL="6165" marR="6165" marT="616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chemeClr val="bg1"/>
                          </a:solidFill>
                          <a:effectLst/>
                          <a:latin typeface="Montserrat" panose="00000500000000000000" pitchFamily="2" charset="0"/>
                        </a:rPr>
                        <a:t>New Jersey</a:t>
                      </a:r>
                    </a:p>
                  </a:txBody>
                  <a:tcPr marL="6165" marR="6165" marT="6165"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4282"/>
                    </a:solidFill>
                  </a:tcPr>
                </a:tc>
                <a:tc>
                  <a:txBody>
                    <a:bodyPr/>
                    <a:lstStyle/>
                    <a:p>
                      <a:pPr algn="ctr" fontAlgn="b"/>
                      <a:r>
                        <a:rPr lang="en-US" sz="1800" b="1" i="0" u="none" strike="noStrike" dirty="0">
                          <a:solidFill>
                            <a:schemeClr val="bg1"/>
                          </a:solidFill>
                          <a:effectLst/>
                          <a:latin typeface="Montserrat" panose="00000500000000000000" pitchFamily="2" charset="0"/>
                        </a:rPr>
                        <a:t>All Sellers</a:t>
                      </a:r>
                    </a:p>
                  </a:txBody>
                  <a:tcPr marL="6165" marR="6165" marT="6165"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4282"/>
                    </a:solidFill>
                  </a:tcPr>
                </a:tc>
                <a:extLst>
                  <a:ext uri="{0D108BD9-81ED-4DB2-BD59-A6C34878D82A}">
                    <a16:rowId xmlns:a16="http://schemas.microsoft.com/office/drawing/2014/main" val="3049943049"/>
                  </a:ext>
                </a:extLst>
              </a:tr>
              <a:tr h="258875">
                <a:tc>
                  <a:txBody>
                    <a:bodyPr/>
                    <a:lstStyle/>
                    <a:p>
                      <a:pPr algn="l" fontAlgn="ctr"/>
                      <a:endParaRPr lang="en-US" sz="1600" b="1" i="0" u="none" strike="noStrike" dirty="0">
                        <a:solidFill>
                          <a:schemeClr val="bg1"/>
                        </a:solidFill>
                        <a:effectLst/>
                        <a:latin typeface="Montserrat" panose="00000500000000000000" pitchFamily="2" charset="0"/>
                      </a:endParaRPr>
                    </a:p>
                  </a:txBody>
                  <a:tcPr marL="6165" marR="6165" marT="6165" marB="0" anchor="ctr">
                    <a:lnL>
                      <a:noFill/>
                    </a:lnL>
                    <a:lnR>
                      <a:noFill/>
                    </a:lnR>
                    <a:lnT w="635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rgbClr val="004282"/>
                    </a:solidFill>
                  </a:tcPr>
                </a:tc>
                <a:tc>
                  <a:txBody>
                    <a:bodyPr/>
                    <a:lstStyle/>
                    <a:p>
                      <a:pPr algn="r" fontAlgn="b"/>
                      <a:endParaRPr lang="en-US" sz="1800" b="0" i="0" u="none" strike="noStrike" dirty="0">
                        <a:effectLst/>
                        <a:latin typeface="Montserrat" panose="00000500000000000000" pitchFamily="2" charset="0"/>
                      </a:endParaRPr>
                    </a:p>
                  </a:txBody>
                  <a:tcPr marL="6165" marR="6165" marT="6165" marB="0" anchor="b">
                    <a:lnL>
                      <a:noFill/>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4282"/>
                    </a:solidFill>
                  </a:tcPr>
                </a:tc>
                <a:tc>
                  <a:txBody>
                    <a:bodyPr/>
                    <a:lstStyle/>
                    <a:p>
                      <a:pPr algn="r" fontAlgn="b"/>
                      <a:r>
                        <a:rPr lang="en-US" sz="1800" b="0" i="0" u="none" strike="noStrike" dirty="0">
                          <a:effectLst/>
                          <a:latin typeface="Montserrat" panose="00000500000000000000" pitchFamily="2" charset="0"/>
                        </a:rPr>
                        <a:t> </a:t>
                      </a:r>
                    </a:p>
                  </a:txBody>
                  <a:tcPr marL="6165" marR="6165" marT="6165" marB="0" anchor="b">
                    <a:lnL>
                      <a:noFill/>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4282"/>
                    </a:solidFill>
                  </a:tcPr>
                </a:tc>
                <a:extLst>
                  <a:ext uri="{0D108BD9-81ED-4DB2-BD59-A6C34878D82A}">
                    <a16:rowId xmlns:a16="http://schemas.microsoft.com/office/drawing/2014/main" val="3167959339"/>
                  </a:ext>
                </a:extLst>
              </a:tr>
              <a:tr h="307580">
                <a:tc>
                  <a:txBody>
                    <a:bodyPr/>
                    <a:lstStyle/>
                    <a:p>
                      <a:pPr algn="l" fontAlgn="b"/>
                      <a:r>
                        <a:rPr lang="en-US" sz="1800" b="0" i="0" u="none" strike="noStrike" dirty="0">
                          <a:effectLst/>
                          <a:latin typeface="Montserrat" panose="00000500000000000000" pitchFamily="2" charset="0"/>
                        </a:rPr>
                        <a:t>1 year or less</a:t>
                      </a:r>
                    </a:p>
                  </a:txBody>
                  <a:tcPr marL="6350" marR="6350" marT="6350" marB="0" anchor="b">
                    <a:lnL>
                      <a:noFill/>
                    </a:lnL>
                    <a:lnR>
                      <a:noFill/>
                    </a:lnR>
                    <a:lnT w="12700" cap="flat" cmpd="sng" algn="ctr">
                      <a:noFill/>
                      <a:prstDash val="solid"/>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effectLst/>
                          <a:latin typeface="Montserrat" panose="00000500000000000000" pitchFamily="2" charset="0"/>
                        </a:rPr>
                        <a:t>1%</a:t>
                      </a:r>
                    </a:p>
                  </a:txBody>
                  <a:tcPr marL="6165" marR="6165" marT="6165" marB="0" anchor="b">
                    <a:lnL>
                      <a:noFill/>
                    </a:lnL>
                    <a:lnR>
                      <a:noFill/>
                    </a:lnR>
                    <a:lnT w="12700" cap="flat" cmpd="sng" algn="ctr">
                      <a:noFill/>
                      <a:prstDash val="solid"/>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latin typeface="Montserrat" panose="00000500000000000000" pitchFamily="2" charset="0"/>
                        </a:rPr>
                        <a:t>2%</a:t>
                      </a:r>
                    </a:p>
                  </a:txBody>
                  <a:tcPr marL="6165" marR="6165" marT="6165" marB="0" anchor="b">
                    <a:lnL>
                      <a:noFill/>
                    </a:lnL>
                    <a:lnR>
                      <a:noFill/>
                    </a:lnR>
                    <a:lnT w="12700" cap="flat" cmpd="sng" algn="ctr">
                      <a:noFill/>
                      <a:prstDash val="solid"/>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9385104"/>
                  </a:ext>
                </a:extLst>
              </a:tr>
              <a:tr h="307580">
                <a:tc>
                  <a:txBody>
                    <a:bodyPr/>
                    <a:lstStyle/>
                    <a:p>
                      <a:pPr algn="l" fontAlgn="b"/>
                      <a:r>
                        <a:rPr lang="en-US" sz="1800" b="0" i="0" u="none" strike="noStrike" dirty="0">
                          <a:effectLst/>
                          <a:latin typeface="Montserrat" panose="00000500000000000000" pitchFamily="2" charset="0"/>
                        </a:rPr>
                        <a:t>2 to 3 years</a:t>
                      </a:r>
                    </a:p>
                  </a:txBody>
                  <a:tcPr marL="6350" marR="6350" marT="635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800" b="0" i="0" u="none" strike="noStrike" dirty="0">
                          <a:effectLst/>
                          <a:latin typeface="Montserrat" panose="00000500000000000000" pitchFamily="2" charset="0"/>
                        </a:rPr>
                        <a:t>7%</a:t>
                      </a:r>
                    </a:p>
                  </a:txBody>
                  <a:tcPr marL="6165" marR="6165" marT="6165"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dirty="0">
                          <a:latin typeface="Montserrat" panose="00000500000000000000" pitchFamily="2" charset="0"/>
                        </a:rPr>
                        <a:t>12%</a:t>
                      </a:r>
                    </a:p>
                  </a:txBody>
                  <a:tcPr marL="6165" marR="6165" marT="6165"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713906252"/>
                  </a:ext>
                </a:extLst>
              </a:tr>
              <a:tr h="307580">
                <a:tc>
                  <a:txBody>
                    <a:bodyPr/>
                    <a:lstStyle/>
                    <a:p>
                      <a:pPr algn="l" fontAlgn="b"/>
                      <a:r>
                        <a:rPr lang="en-US" sz="1800" b="0" i="0" u="none" strike="noStrike" dirty="0">
                          <a:effectLst/>
                          <a:latin typeface="Montserrat" panose="00000500000000000000" pitchFamily="2" charset="0"/>
                        </a:rPr>
                        <a:t>4 to 5 years</a:t>
                      </a:r>
                    </a:p>
                  </a:txBody>
                  <a:tcPr marL="6350" marR="6350" marT="635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effectLst/>
                          <a:latin typeface="Montserrat" panose="00000500000000000000" pitchFamily="2" charset="0"/>
                        </a:rPr>
                        <a:t>13%</a:t>
                      </a:r>
                    </a:p>
                  </a:txBody>
                  <a:tcPr marL="6165" marR="6165" marT="6165"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latin typeface="Montserrat" panose="00000500000000000000" pitchFamily="2" charset="0"/>
                        </a:rPr>
                        <a:t>14%</a:t>
                      </a:r>
                    </a:p>
                  </a:txBody>
                  <a:tcPr marL="6165" marR="6165" marT="6165"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1325058"/>
                  </a:ext>
                </a:extLst>
              </a:tr>
              <a:tr h="307580">
                <a:tc>
                  <a:txBody>
                    <a:bodyPr/>
                    <a:lstStyle/>
                    <a:p>
                      <a:pPr algn="l" fontAlgn="b"/>
                      <a:r>
                        <a:rPr lang="en-US" sz="1800" b="0" i="0" u="none" strike="noStrike" dirty="0">
                          <a:effectLst/>
                          <a:latin typeface="Montserrat" panose="00000500000000000000" pitchFamily="2" charset="0"/>
                        </a:rPr>
                        <a:t>6 to 7 years</a:t>
                      </a:r>
                    </a:p>
                  </a:txBody>
                  <a:tcPr marL="6350" marR="6350" marT="635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800" b="0" i="0" u="none" strike="noStrike" dirty="0">
                          <a:effectLst/>
                          <a:latin typeface="Montserrat" panose="00000500000000000000" pitchFamily="2" charset="0"/>
                        </a:rPr>
                        <a:t>10%</a:t>
                      </a:r>
                    </a:p>
                  </a:txBody>
                  <a:tcPr marL="6165" marR="6165" marT="6165"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dirty="0">
                          <a:latin typeface="Montserrat" panose="00000500000000000000" pitchFamily="2" charset="0"/>
                        </a:rPr>
                        <a:t>12%</a:t>
                      </a:r>
                    </a:p>
                  </a:txBody>
                  <a:tcPr marL="6165" marR="6165" marT="6165"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38403173"/>
                  </a:ext>
                </a:extLst>
              </a:tr>
              <a:tr h="307580">
                <a:tc>
                  <a:txBody>
                    <a:bodyPr/>
                    <a:lstStyle/>
                    <a:p>
                      <a:pPr algn="l" fontAlgn="b"/>
                      <a:r>
                        <a:rPr lang="en-US" sz="1800" b="0" i="0" u="none" strike="noStrike" dirty="0">
                          <a:effectLst/>
                          <a:latin typeface="Montserrat" panose="00000500000000000000" pitchFamily="2" charset="0"/>
                        </a:rPr>
                        <a:t>8 to 10 years</a:t>
                      </a:r>
                    </a:p>
                  </a:txBody>
                  <a:tcPr marL="6350" marR="6350" marT="635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effectLst/>
                          <a:latin typeface="Montserrat" panose="00000500000000000000" pitchFamily="2" charset="0"/>
                        </a:rPr>
                        <a:t>7%</a:t>
                      </a:r>
                    </a:p>
                  </a:txBody>
                  <a:tcPr marL="6165" marR="6165" marT="6165"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latin typeface="Montserrat" panose="00000500000000000000" pitchFamily="2" charset="0"/>
                        </a:rPr>
                        <a:t>11%</a:t>
                      </a:r>
                    </a:p>
                  </a:txBody>
                  <a:tcPr marL="6165" marR="6165" marT="6165"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0883383"/>
                  </a:ext>
                </a:extLst>
              </a:tr>
              <a:tr h="307580">
                <a:tc>
                  <a:txBody>
                    <a:bodyPr/>
                    <a:lstStyle/>
                    <a:p>
                      <a:pPr algn="l" fontAlgn="b"/>
                      <a:r>
                        <a:rPr lang="en-US" sz="1800" b="0" i="0" u="none" strike="noStrike" dirty="0">
                          <a:effectLst/>
                          <a:latin typeface="Montserrat" panose="00000500000000000000" pitchFamily="2" charset="0"/>
                        </a:rPr>
                        <a:t>11 to 15 years</a:t>
                      </a:r>
                    </a:p>
                  </a:txBody>
                  <a:tcPr marL="6350" marR="6350" marT="635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800" b="0" i="0" u="none" strike="noStrike" dirty="0">
                          <a:effectLst/>
                          <a:latin typeface="Montserrat" panose="00000500000000000000" pitchFamily="2" charset="0"/>
                        </a:rPr>
                        <a:t>15%</a:t>
                      </a:r>
                    </a:p>
                  </a:txBody>
                  <a:tcPr marL="6165" marR="6165" marT="6165"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dirty="0">
                          <a:latin typeface="Montserrat" panose="00000500000000000000" pitchFamily="2" charset="0"/>
                        </a:rPr>
                        <a:t>13%</a:t>
                      </a:r>
                    </a:p>
                  </a:txBody>
                  <a:tcPr marL="6165" marR="6165" marT="6165"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34020157"/>
                  </a:ext>
                </a:extLst>
              </a:tr>
              <a:tr h="307580">
                <a:tc>
                  <a:txBody>
                    <a:bodyPr/>
                    <a:lstStyle/>
                    <a:p>
                      <a:pPr algn="l" fontAlgn="b"/>
                      <a:r>
                        <a:rPr lang="en-US" sz="1800" b="0" i="0" u="none" strike="noStrike" dirty="0">
                          <a:effectLst/>
                          <a:latin typeface="Montserrat" panose="00000500000000000000" pitchFamily="2" charset="0"/>
                        </a:rPr>
                        <a:t>16 to 20 years</a:t>
                      </a:r>
                    </a:p>
                  </a:txBody>
                  <a:tcPr marL="6350" marR="6350" marT="635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effectLst/>
                          <a:latin typeface="Montserrat" panose="00000500000000000000" pitchFamily="2" charset="0"/>
                        </a:rPr>
                        <a:t>10%</a:t>
                      </a:r>
                    </a:p>
                  </a:txBody>
                  <a:tcPr marL="6165" marR="6165" marT="6165"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latin typeface="Montserrat" panose="00000500000000000000" pitchFamily="2" charset="0"/>
                        </a:rPr>
                        <a:t>11%</a:t>
                      </a:r>
                    </a:p>
                  </a:txBody>
                  <a:tcPr marL="6165" marR="6165" marT="6165"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7503819"/>
                  </a:ext>
                </a:extLst>
              </a:tr>
              <a:tr h="309655">
                <a:tc>
                  <a:txBody>
                    <a:bodyPr/>
                    <a:lstStyle/>
                    <a:p>
                      <a:pPr algn="l" fontAlgn="t"/>
                      <a:r>
                        <a:rPr lang="en-US" sz="1800" b="0" i="0" u="none" strike="noStrike" dirty="0">
                          <a:effectLst/>
                          <a:latin typeface="Montserrat" panose="00000500000000000000" pitchFamily="2" charset="0"/>
                        </a:rPr>
                        <a:t>21 years or more</a:t>
                      </a:r>
                    </a:p>
                  </a:txBody>
                  <a:tcPr marL="6350" marR="6350" marT="6350" marB="0">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800" b="0" i="0" u="none" strike="noStrike" dirty="0">
                          <a:effectLst/>
                          <a:latin typeface="Montserrat" panose="00000500000000000000" pitchFamily="2" charset="0"/>
                        </a:rPr>
                        <a:t>36%</a:t>
                      </a:r>
                    </a:p>
                  </a:txBody>
                  <a:tcPr marL="6165" marR="6165" marT="6165"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dirty="0">
                          <a:latin typeface="Montserrat" panose="00000500000000000000" pitchFamily="2" charset="0"/>
                        </a:rPr>
                        <a:t>25%</a:t>
                      </a:r>
                    </a:p>
                  </a:txBody>
                  <a:tcPr marL="6165" marR="6165" marT="6165"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892873087"/>
                  </a:ext>
                </a:extLst>
              </a:tr>
              <a:tr h="307580">
                <a:tc>
                  <a:txBody>
                    <a:bodyPr/>
                    <a:lstStyle/>
                    <a:p>
                      <a:pPr algn="l" fontAlgn="b"/>
                      <a:r>
                        <a:rPr lang="en-US" sz="1800" b="0" i="0" u="none" strike="noStrike" dirty="0">
                          <a:effectLst/>
                          <a:latin typeface="Montserrat" panose="00000500000000000000" pitchFamily="2" charset="0"/>
                        </a:rPr>
                        <a:t>Median</a:t>
                      </a:r>
                    </a:p>
                  </a:txBody>
                  <a:tcPr marL="6350" marR="6350" marT="6350" marB="0" anchor="b">
                    <a:lnL>
                      <a:noFill/>
                    </a:lnL>
                    <a:lnR>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D7EA"/>
                    </a:solidFill>
                  </a:tcPr>
                </a:tc>
                <a:tc>
                  <a:txBody>
                    <a:bodyPr/>
                    <a:lstStyle/>
                    <a:p>
                      <a:pPr algn="ctr" fontAlgn="b"/>
                      <a:r>
                        <a:rPr lang="en-US" sz="1800" b="0" i="0" u="none" strike="noStrike" dirty="0">
                          <a:effectLst/>
                          <a:latin typeface="Montserrat" panose="00000500000000000000" pitchFamily="2" charset="0"/>
                        </a:rPr>
                        <a:t>6</a:t>
                      </a:r>
                    </a:p>
                  </a:txBody>
                  <a:tcPr marL="6165" marR="6165" marT="6165" marB="0" anchor="b">
                    <a:lnL>
                      <a:noFill/>
                    </a:lnL>
                    <a:lnR>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D7EA"/>
                    </a:solidFill>
                  </a:tcPr>
                </a:tc>
                <a:tc>
                  <a:txBody>
                    <a:bodyPr/>
                    <a:lstStyle/>
                    <a:p>
                      <a:pPr algn="ctr"/>
                      <a:r>
                        <a:rPr lang="en-US" dirty="0">
                          <a:latin typeface="Montserrat" panose="00000500000000000000" pitchFamily="2" charset="0"/>
                        </a:rPr>
                        <a:t>10</a:t>
                      </a:r>
                    </a:p>
                  </a:txBody>
                  <a:tcPr marL="6165" marR="6165" marT="6165" marB="0" anchor="b">
                    <a:lnL>
                      <a:noFill/>
                    </a:lnL>
                    <a:lnR>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D7EA"/>
                    </a:solidFill>
                  </a:tcPr>
                </a:tc>
                <a:extLst>
                  <a:ext uri="{0D108BD9-81ED-4DB2-BD59-A6C34878D82A}">
                    <a16:rowId xmlns:a16="http://schemas.microsoft.com/office/drawing/2014/main" val="2801062698"/>
                  </a:ext>
                </a:extLst>
              </a:tr>
            </a:tbl>
          </a:graphicData>
        </a:graphic>
      </p:graphicFrame>
    </p:spTree>
    <p:extLst>
      <p:ext uri="{BB962C8B-B14F-4D97-AF65-F5344CB8AC3E}">
        <p14:creationId xmlns:p14="http://schemas.microsoft.com/office/powerpoint/2010/main" val="7279991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3808590-E75F-45DC-97FF-11D82CEB7F2B}"/>
              </a:ext>
            </a:extLst>
          </p:cNvPr>
          <p:cNvSpPr>
            <a:spLocks noGrp="1"/>
          </p:cNvSpPr>
          <p:nvPr>
            <p:ph type="sldNum" sz="quarter" idx="7"/>
          </p:nvPr>
        </p:nvSpPr>
        <p:spPr/>
        <p:txBody>
          <a:bodyPr/>
          <a:lstStyle/>
          <a:p>
            <a:pPr marL="38100">
              <a:lnSpc>
                <a:spcPts val="1240"/>
              </a:lnSpc>
            </a:pPr>
            <a:fld id="{81D60167-4931-47E6-BA6A-407CBD079E47}" type="slidenum">
              <a:rPr lang="en-US" smtClean="0"/>
              <a:t>35</a:t>
            </a:fld>
            <a:endParaRPr lang="en-US" dirty="0"/>
          </a:p>
        </p:txBody>
      </p:sp>
      <p:sp>
        <p:nvSpPr>
          <p:cNvPr id="6" name="object 3">
            <a:extLst>
              <a:ext uri="{FF2B5EF4-FFF2-40B4-BE49-F238E27FC236}">
                <a16:creationId xmlns:a16="http://schemas.microsoft.com/office/drawing/2014/main" id="{00212050-C88B-4B8F-9841-A228CC9D20BA}"/>
              </a:ext>
            </a:extLst>
          </p:cNvPr>
          <p:cNvSpPr txBox="1">
            <a:spLocks/>
          </p:cNvSpPr>
          <p:nvPr/>
        </p:nvSpPr>
        <p:spPr>
          <a:xfrm>
            <a:off x="228600" y="5229225"/>
            <a:ext cx="6248400" cy="1628775"/>
          </a:xfrm>
          <a:prstGeom prst="rect">
            <a:avLst/>
          </a:prstGeom>
        </p:spPr>
        <p:txBody>
          <a:bodyPr vert="horz" wrap="square" lIns="91440" tIns="45720" rIns="91440" bIns="45720" rtlCol="0" anchor="b">
            <a:noAutofit/>
          </a:bodyPr>
          <a:lstStyle>
            <a:lvl1pPr>
              <a:defRPr sz="4000" b="1" i="0">
                <a:solidFill>
                  <a:srgbClr val="004282"/>
                </a:solidFill>
                <a:latin typeface="Montserrat"/>
                <a:ea typeface="+mj-ea"/>
                <a:cs typeface="Montserrat"/>
              </a:defRPr>
            </a:lvl1pPr>
          </a:lstStyle>
          <a:p>
            <a:pPr marL="12700" marR="5080">
              <a:lnSpc>
                <a:spcPct val="90000"/>
              </a:lnSpc>
              <a:spcBef>
                <a:spcPct val="0"/>
              </a:spcBef>
            </a:pPr>
            <a:r>
              <a:rPr lang="en-US" dirty="0">
                <a:solidFill>
                  <a:srgbClr val="FF8785"/>
                </a:solidFill>
                <a:latin typeface="Montserrat" panose="00000500000000000000" pitchFamily="2" charset="0"/>
                <a:cs typeface="+mj-cs"/>
              </a:rPr>
              <a:t>Home Selling and Real Estate Professionals</a:t>
            </a:r>
            <a:endParaRPr lang="en-US" kern="1200" dirty="0">
              <a:solidFill>
                <a:srgbClr val="FF8785"/>
              </a:solidFill>
              <a:latin typeface="Montserrat" panose="00000500000000000000" pitchFamily="2" charset="0"/>
              <a:cs typeface="+mj-cs"/>
            </a:endParaRPr>
          </a:p>
        </p:txBody>
      </p:sp>
    </p:spTree>
    <p:extLst>
      <p:ext uri="{BB962C8B-B14F-4D97-AF65-F5344CB8AC3E}">
        <p14:creationId xmlns:p14="http://schemas.microsoft.com/office/powerpoint/2010/main" val="12740811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6ED27B0-C817-43CB-99FB-B35558623624}"/>
              </a:ext>
            </a:extLst>
          </p:cNvPr>
          <p:cNvSpPr>
            <a:spLocks noGrp="1"/>
          </p:cNvSpPr>
          <p:nvPr>
            <p:ph type="sldNum" sz="quarter" idx="12"/>
          </p:nvPr>
        </p:nvSpPr>
        <p:spPr/>
        <p:txBody>
          <a:bodyPr/>
          <a:lstStyle/>
          <a:p>
            <a:fld id="{5B03D32D-F1BC-4E9C-97E1-36CFF5B22341}" type="slidenum">
              <a:rPr lang="en-US" smtClean="0"/>
              <a:t>36</a:t>
            </a:fld>
            <a:endParaRPr lang="en-US"/>
          </a:p>
        </p:txBody>
      </p:sp>
      <p:pic>
        <p:nvPicPr>
          <p:cNvPr id="8" name="Picture 7" descr="Text&#10;&#10;Description automatically generated with low confidence">
            <a:extLst>
              <a:ext uri="{FF2B5EF4-FFF2-40B4-BE49-F238E27FC236}">
                <a16:creationId xmlns:a16="http://schemas.microsoft.com/office/drawing/2014/main" id="{4050AE39-9492-4750-A3F2-5414E4BDB8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3600" y="6394424"/>
            <a:ext cx="1143000" cy="317500"/>
          </a:xfrm>
          <a:prstGeom prst="rect">
            <a:avLst/>
          </a:prstGeom>
        </p:spPr>
      </p:pic>
      <p:sp>
        <p:nvSpPr>
          <p:cNvPr id="11" name="TextBox 10">
            <a:extLst>
              <a:ext uri="{FF2B5EF4-FFF2-40B4-BE49-F238E27FC236}">
                <a16:creationId xmlns:a16="http://schemas.microsoft.com/office/drawing/2014/main" id="{6D8A14A8-F6D6-4509-A4DE-586BC206F7A7}"/>
              </a:ext>
            </a:extLst>
          </p:cNvPr>
          <p:cNvSpPr txBox="1"/>
          <p:nvPr/>
        </p:nvSpPr>
        <p:spPr>
          <a:xfrm>
            <a:off x="381000" y="6245397"/>
            <a:ext cx="3959888" cy="523220"/>
          </a:xfrm>
          <a:prstGeom prst="rect">
            <a:avLst/>
          </a:prstGeom>
          <a:noFill/>
        </p:spPr>
        <p:txBody>
          <a:bodyPr wrap="square" rtlCol="0">
            <a:spAutoFit/>
          </a:bodyPr>
          <a:lstStyle/>
          <a:p>
            <a:r>
              <a:rPr lang="en-US" sz="1400" i="1" dirty="0">
                <a:latin typeface="Montserrat" panose="00000500000000000000" pitchFamily="2" charset="0"/>
              </a:rPr>
              <a:t>2023 New Jersey Profile of Home Buyers and Sellers</a:t>
            </a:r>
          </a:p>
        </p:txBody>
      </p:sp>
      <p:sp>
        <p:nvSpPr>
          <p:cNvPr id="7" name="slide1">
            <a:extLst>
              <a:ext uri="{FF2B5EF4-FFF2-40B4-BE49-F238E27FC236}">
                <a16:creationId xmlns:a16="http://schemas.microsoft.com/office/drawing/2014/main" id="{5A02ADD8-F1F3-4428-A55E-AE72560E93DA}"/>
              </a:ext>
            </a:extLst>
          </p:cNvPr>
          <p:cNvSpPr txBox="1">
            <a:spLocks/>
          </p:cNvSpPr>
          <p:nvPr/>
        </p:nvSpPr>
        <p:spPr>
          <a:xfrm>
            <a:off x="862344" y="455805"/>
            <a:ext cx="10754206" cy="93431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100" b="1" dirty="0">
                <a:latin typeface="Montserrat" panose="00000500000000000000" pitchFamily="2" charset="0"/>
              </a:rPr>
              <a:t>Level of Service Provided by the Real Estate Agent</a:t>
            </a:r>
            <a:endParaRPr lang="en-US" sz="1400" b="1" dirty="0">
              <a:latin typeface="Montserrat" panose="00000500000000000000" pitchFamily="2" charset="0"/>
            </a:endParaRPr>
          </a:p>
        </p:txBody>
      </p:sp>
      <p:graphicFrame>
        <p:nvGraphicFramePr>
          <p:cNvPr id="10" name="Chart 9">
            <a:extLst>
              <a:ext uri="{FF2B5EF4-FFF2-40B4-BE49-F238E27FC236}">
                <a16:creationId xmlns:a16="http://schemas.microsoft.com/office/drawing/2014/main" id="{34196B30-B76B-4A1F-9DDB-E0174CE20A5B}"/>
              </a:ext>
            </a:extLst>
          </p:cNvPr>
          <p:cNvGraphicFramePr/>
          <p:nvPr>
            <p:extLst>
              <p:ext uri="{D42A27DB-BD31-4B8C-83A1-F6EECF244321}">
                <p14:modId xmlns:p14="http://schemas.microsoft.com/office/powerpoint/2010/main" val="1576451888"/>
              </p:ext>
            </p:extLst>
          </p:nvPr>
        </p:nvGraphicFramePr>
        <p:xfrm>
          <a:off x="990599" y="922962"/>
          <a:ext cx="10601807" cy="53224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046310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6ED27B0-C817-43CB-99FB-B35558623624}"/>
              </a:ext>
            </a:extLst>
          </p:cNvPr>
          <p:cNvSpPr>
            <a:spLocks noGrp="1"/>
          </p:cNvSpPr>
          <p:nvPr>
            <p:ph type="sldNum" sz="quarter" idx="12"/>
          </p:nvPr>
        </p:nvSpPr>
        <p:spPr/>
        <p:txBody>
          <a:bodyPr/>
          <a:lstStyle/>
          <a:p>
            <a:fld id="{5B03D32D-F1BC-4E9C-97E1-36CFF5B22341}" type="slidenum">
              <a:rPr lang="en-US" smtClean="0"/>
              <a:t>37</a:t>
            </a:fld>
            <a:endParaRPr lang="en-US"/>
          </a:p>
        </p:txBody>
      </p:sp>
      <p:pic>
        <p:nvPicPr>
          <p:cNvPr id="8" name="Picture 7" descr="Text&#10;&#10;Description automatically generated with low confidence">
            <a:extLst>
              <a:ext uri="{FF2B5EF4-FFF2-40B4-BE49-F238E27FC236}">
                <a16:creationId xmlns:a16="http://schemas.microsoft.com/office/drawing/2014/main" id="{4050AE39-9492-4750-A3F2-5414E4BDB8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3600" y="6394424"/>
            <a:ext cx="1143000" cy="317500"/>
          </a:xfrm>
          <a:prstGeom prst="rect">
            <a:avLst/>
          </a:prstGeom>
        </p:spPr>
      </p:pic>
      <p:sp>
        <p:nvSpPr>
          <p:cNvPr id="11" name="TextBox 10">
            <a:extLst>
              <a:ext uri="{FF2B5EF4-FFF2-40B4-BE49-F238E27FC236}">
                <a16:creationId xmlns:a16="http://schemas.microsoft.com/office/drawing/2014/main" id="{6D8A14A8-F6D6-4509-A4DE-586BC206F7A7}"/>
              </a:ext>
            </a:extLst>
          </p:cNvPr>
          <p:cNvSpPr txBox="1"/>
          <p:nvPr/>
        </p:nvSpPr>
        <p:spPr>
          <a:xfrm>
            <a:off x="304800" y="6157208"/>
            <a:ext cx="3959888" cy="523220"/>
          </a:xfrm>
          <a:prstGeom prst="rect">
            <a:avLst/>
          </a:prstGeom>
          <a:noFill/>
        </p:spPr>
        <p:txBody>
          <a:bodyPr wrap="square" rtlCol="0">
            <a:spAutoFit/>
          </a:bodyPr>
          <a:lstStyle/>
          <a:p>
            <a:r>
              <a:rPr lang="en-US" sz="1400" i="1" dirty="0">
                <a:latin typeface="Montserrat" panose="00000500000000000000" pitchFamily="2" charset="0"/>
              </a:rPr>
              <a:t>2023 New Jersey Profile of Home Buyers and Sellers</a:t>
            </a:r>
          </a:p>
        </p:txBody>
      </p:sp>
      <p:sp>
        <p:nvSpPr>
          <p:cNvPr id="7" name="slide1">
            <a:extLst>
              <a:ext uri="{FF2B5EF4-FFF2-40B4-BE49-F238E27FC236}">
                <a16:creationId xmlns:a16="http://schemas.microsoft.com/office/drawing/2014/main" id="{5A02ADD8-F1F3-4428-A55E-AE72560E93DA}"/>
              </a:ext>
            </a:extLst>
          </p:cNvPr>
          <p:cNvSpPr txBox="1">
            <a:spLocks/>
          </p:cNvSpPr>
          <p:nvPr/>
        </p:nvSpPr>
        <p:spPr>
          <a:xfrm>
            <a:off x="914400" y="393015"/>
            <a:ext cx="10754206" cy="93431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100" b="1" dirty="0">
                <a:latin typeface="Montserrat" panose="00000500000000000000" pitchFamily="2" charset="0"/>
              </a:rPr>
              <a:t>Would Seller Use Real Estate Agent Again or Recommend to Others</a:t>
            </a:r>
            <a:endParaRPr lang="en-US" sz="1400" b="1" dirty="0">
              <a:latin typeface="Montserrat" panose="00000500000000000000" pitchFamily="2" charset="0"/>
            </a:endParaRPr>
          </a:p>
        </p:txBody>
      </p:sp>
      <p:graphicFrame>
        <p:nvGraphicFramePr>
          <p:cNvPr id="6" name="Table 5">
            <a:extLst>
              <a:ext uri="{FF2B5EF4-FFF2-40B4-BE49-F238E27FC236}">
                <a16:creationId xmlns:a16="http://schemas.microsoft.com/office/drawing/2014/main" id="{49AE5B22-7CB0-4C5F-B9E6-52E55C89A52D}"/>
              </a:ext>
            </a:extLst>
          </p:cNvPr>
          <p:cNvGraphicFramePr>
            <a:graphicFrameLocks noGrp="1"/>
          </p:cNvGraphicFramePr>
          <p:nvPr>
            <p:extLst>
              <p:ext uri="{D42A27DB-BD31-4B8C-83A1-F6EECF244321}">
                <p14:modId xmlns:p14="http://schemas.microsoft.com/office/powerpoint/2010/main" val="1687873610"/>
              </p:ext>
            </p:extLst>
          </p:nvPr>
        </p:nvGraphicFramePr>
        <p:xfrm>
          <a:off x="1524000" y="2133600"/>
          <a:ext cx="8839201" cy="2509494"/>
        </p:xfrm>
        <a:graphic>
          <a:graphicData uri="http://schemas.openxmlformats.org/drawingml/2006/table">
            <a:tbl>
              <a:tblPr bandRow="1"/>
              <a:tblGrid>
                <a:gridCol w="2840612">
                  <a:extLst>
                    <a:ext uri="{9D8B030D-6E8A-4147-A177-3AD203B41FA5}">
                      <a16:colId xmlns:a16="http://schemas.microsoft.com/office/drawing/2014/main" val="4105456806"/>
                    </a:ext>
                  </a:extLst>
                </a:gridCol>
                <a:gridCol w="3044254">
                  <a:extLst>
                    <a:ext uri="{9D8B030D-6E8A-4147-A177-3AD203B41FA5}">
                      <a16:colId xmlns:a16="http://schemas.microsoft.com/office/drawing/2014/main" val="1478223839"/>
                    </a:ext>
                  </a:extLst>
                </a:gridCol>
                <a:gridCol w="2954335">
                  <a:extLst>
                    <a:ext uri="{9D8B030D-6E8A-4147-A177-3AD203B41FA5}">
                      <a16:colId xmlns:a16="http://schemas.microsoft.com/office/drawing/2014/main" val="3413323738"/>
                    </a:ext>
                  </a:extLst>
                </a:gridCol>
              </a:tblGrid>
              <a:tr h="524902">
                <a:tc>
                  <a:txBody>
                    <a:bodyPr/>
                    <a:lstStyle/>
                    <a:p>
                      <a:pPr algn="l" fontAlgn="b"/>
                      <a:endParaRPr lang="en-US" sz="1800" b="0" i="0" u="none" strike="noStrike" dirty="0">
                        <a:effectLst/>
                        <a:latin typeface="Montserrat" panose="00000500000000000000" pitchFamily="2" charset="0"/>
                      </a:endParaRPr>
                    </a:p>
                  </a:txBody>
                  <a:tcPr marL="6165" marR="6165" marT="616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chemeClr val="bg1"/>
                          </a:solidFill>
                          <a:effectLst/>
                          <a:latin typeface="Montserrat" panose="00000500000000000000" pitchFamily="2" charset="0"/>
                        </a:rPr>
                        <a:t>New Jersey</a:t>
                      </a:r>
                    </a:p>
                  </a:txBody>
                  <a:tcPr marL="6165" marR="6165" marT="6165"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4282"/>
                    </a:solidFill>
                  </a:tcPr>
                </a:tc>
                <a:tc>
                  <a:txBody>
                    <a:bodyPr/>
                    <a:lstStyle/>
                    <a:p>
                      <a:pPr algn="ctr" fontAlgn="b"/>
                      <a:r>
                        <a:rPr lang="en-US" sz="1800" b="1" i="0" u="none" strike="noStrike" dirty="0">
                          <a:solidFill>
                            <a:schemeClr val="bg1"/>
                          </a:solidFill>
                          <a:effectLst/>
                          <a:latin typeface="Montserrat" panose="00000500000000000000" pitchFamily="2" charset="0"/>
                        </a:rPr>
                        <a:t>All Sellers</a:t>
                      </a:r>
                    </a:p>
                  </a:txBody>
                  <a:tcPr marL="6165" marR="6165" marT="6165"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4282"/>
                    </a:solidFill>
                  </a:tcPr>
                </a:tc>
                <a:extLst>
                  <a:ext uri="{0D108BD9-81ED-4DB2-BD59-A6C34878D82A}">
                    <a16:rowId xmlns:a16="http://schemas.microsoft.com/office/drawing/2014/main" val="3049943049"/>
                  </a:ext>
                </a:extLst>
              </a:tr>
              <a:tr h="329342">
                <a:tc>
                  <a:txBody>
                    <a:bodyPr/>
                    <a:lstStyle/>
                    <a:p>
                      <a:pPr algn="l" fontAlgn="ctr"/>
                      <a:endParaRPr lang="en-US" sz="1800" b="1" i="0" u="none" strike="noStrike" dirty="0">
                        <a:solidFill>
                          <a:schemeClr val="bg1"/>
                        </a:solidFill>
                        <a:effectLst/>
                        <a:latin typeface="Montserrat" panose="00000500000000000000" pitchFamily="2" charset="0"/>
                      </a:endParaRPr>
                    </a:p>
                  </a:txBody>
                  <a:tcPr marL="6165" marR="6165" marT="6165" marB="0" anchor="ctr">
                    <a:lnL>
                      <a:noFill/>
                    </a:lnL>
                    <a:lnR>
                      <a:noFill/>
                    </a:lnR>
                    <a:lnT w="635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rgbClr val="004282"/>
                    </a:solidFill>
                  </a:tcPr>
                </a:tc>
                <a:tc>
                  <a:txBody>
                    <a:bodyPr/>
                    <a:lstStyle/>
                    <a:p>
                      <a:pPr algn="r" fontAlgn="b"/>
                      <a:r>
                        <a:rPr lang="en-US" sz="1800" b="0" i="0" u="none" strike="noStrike" dirty="0">
                          <a:effectLst/>
                          <a:latin typeface="Montserrat" panose="00000500000000000000" pitchFamily="2" charset="0"/>
                        </a:rPr>
                        <a:t> </a:t>
                      </a:r>
                    </a:p>
                  </a:txBody>
                  <a:tcPr marL="6165" marR="6165" marT="6165" marB="0" anchor="b">
                    <a:lnL>
                      <a:noFill/>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4282"/>
                    </a:solidFill>
                  </a:tcPr>
                </a:tc>
                <a:tc>
                  <a:txBody>
                    <a:bodyPr/>
                    <a:lstStyle/>
                    <a:p>
                      <a:pPr algn="r" fontAlgn="b"/>
                      <a:r>
                        <a:rPr lang="en-US" sz="1800" b="0" i="0" u="none" strike="noStrike" dirty="0">
                          <a:effectLst/>
                          <a:latin typeface="Montserrat" panose="00000500000000000000" pitchFamily="2" charset="0"/>
                        </a:rPr>
                        <a:t> </a:t>
                      </a:r>
                    </a:p>
                  </a:txBody>
                  <a:tcPr marL="6165" marR="6165" marT="6165" marB="0" anchor="b">
                    <a:lnL>
                      <a:noFill/>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4282"/>
                    </a:solidFill>
                  </a:tcPr>
                </a:tc>
                <a:extLst>
                  <a:ext uri="{0D108BD9-81ED-4DB2-BD59-A6C34878D82A}">
                    <a16:rowId xmlns:a16="http://schemas.microsoft.com/office/drawing/2014/main" val="3167959339"/>
                  </a:ext>
                </a:extLst>
              </a:tr>
              <a:tr h="331050">
                <a:tc>
                  <a:txBody>
                    <a:bodyPr/>
                    <a:lstStyle/>
                    <a:p>
                      <a:pPr algn="l" fontAlgn="b"/>
                      <a:r>
                        <a:rPr lang="en-US" sz="1800" b="0" i="0" u="none" strike="noStrike" dirty="0">
                          <a:effectLst/>
                          <a:latin typeface="Montserrat" panose="00000500000000000000"/>
                        </a:rPr>
                        <a:t>Definitely</a:t>
                      </a:r>
                    </a:p>
                  </a:txBody>
                  <a:tcPr marL="6350" marR="6350" marT="6350" marB="0" anchor="b">
                    <a:lnL>
                      <a:noFill/>
                    </a:lnL>
                    <a:lnR>
                      <a:noFill/>
                    </a:lnR>
                    <a:lnT w="12700" cap="flat" cmpd="sng" algn="ctr">
                      <a:noFill/>
                      <a:prstDash val="solid"/>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latin typeface="Montserrat" panose="00000500000000000000" pitchFamily="2" charset="0"/>
                        </a:rPr>
                        <a:t>66%</a:t>
                      </a:r>
                    </a:p>
                  </a:txBody>
                  <a:tcPr marL="6165" marR="6165" marT="6165" marB="0" anchor="b">
                    <a:lnL>
                      <a:noFill/>
                    </a:lnL>
                    <a:lnR>
                      <a:noFill/>
                    </a:lnR>
                    <a:lnT w="12700" cap="flat" cmpd="sng" algn="ctr">
                      <a:noFill/>
                      <a:prstDash val="solid"/>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a:effectLst/>
                          <a:latin typeface="Montserrat" panose="00000500000000000000"/>
                        </a:rPr>
                        <a:t>73%</a:t>
                      </a:r>
                    </a:p>
                  </a:txBody>
                  <a:tcPr marL="6350" marR="6350" marT="6350" marB="0" anchor="b">
                    <a:lnL>
                      <a:noFill/>
                    </a:lnL>
                    <a:lnR>
                      <a:noFill/>
                    </a:lnR>
                    <a:lnT w="12700" cap="flat" cmpd="sng" algn="ctr">
                      <a:noFill/>
                      <a:prstDash val="solid"/>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9385104"/>
                  </a:ext>
                </a:extLst>
              </a:tr>
              <a:tr h="331050">
                <a:tc>
                  <a:txBody>
                    <a:bodyPr/>
                    <a:lstStyle/>
                    <a:p>
                      <a:pPr algn="l" fontAlgn="b"/>
                      <a:r>
                        <a:rPr lang="en-US" sz="1800" b="0" i="0" u="none" strike="noStrike" dirty="0">
                          <a:effectLst/>
                          <a:latin typeface="Montserrat" panose="00000500000000000000"/>
                        </a:rPr>
                        <a:t>Probably</a:t>
                      </a:r>
                    </a:p>
                  </a:txBody>
                  <a:tcPr marL="6350" marR="6350" marT="635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dirty="0">
                          <a:latin typeface="Montserrat" panose="00000500000000000000" pitchFamily="2" charset="0"/>
                        </a:rPr>
                        <a:t>17%</a:t>
                      </a:r>
                    </a:p>
                  </a:txBody>
                  <a:tcPr marL="6165" marR="6165" marT="6165"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800" b="0" i="0" u="none" strike="noStrike" dirty="0">
                          <a:effectLst/>
                          <a:latin typeface="Montserrat" panose="00000500000000000000"/>
                        </a:rPr>
                        <a:t>14%</a:t>
                      </a:r>
                    </a:p>
                  </a:txBody>
                  <a:tcPr marL="6350" marR="6350" marT="635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713906252"/>
                  </a:ext>
                </a:extLst>
              </a:tr>
              <a:tr h="331050">
                <a:tc>
                  <a:txBody>
                    <a:bodyPr/>
                    <a:lstStyle/>
                    <a:p>
                      <a:pPr algn="l" fontAlgn="b"/>
                      <a:r>
                        <a:rPr lang="en-US" sz="1800" b="0" i="0" u="none" strike="noStrike" dirty="0">
                          <a:effectLst/>
                          <a:latin typeface="Montserrat" panose="00000500000000000000"/>
                        </a:rPr>
                        <a:t>Probably Not</a:t>
                      </a:r>
                    </a:p>
                  </a:txBody>
                  <a:tcPr marL="6350" marR="6350" marT="635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latin typeface="Montserrat" panose="00000500000000000000" pitchFamily="2" charset="0"/>
                        </a:rPr>
                        <a:t>7%</a:t>
                      </a:r>
                    </a:p>
                  </a:txBody>
                  <a:tcPr marL="6165" marR="6165" marT="6165"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effectLst/>
                          <a:latin typeface="Montserrat" panose="00000500000000000000"/>
                        </a:rPr>
                        <a:t>6%</a:t>
                      </a:r>
                    </a:p>
                  </a:txBody>
                  <a:tcPr marL="6350" marR="6350" marT="635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1325058"/>
                  </a:ext>
                </a:extLst>
              </a:tr>
              <a:tr h="331050">
                <a:tc>
                  <a:txBody>
                    <a:bodyPr/>
                    <a:lstStyle/>
                    <a:p>
                      <a:pPr algn="l" fontAlgn="b"/>
                      <a:r>
                        <a:rPr lang="en-US" sz="1800" b="0" i="0" u="none" strike="noStrike" dirty="0">
                          <a:effectLst/>
                          <a:latin typeface="Montserrat" panose="00000500000000000000"/>
                        </a:rPr>
                        <a:t>Definitely Not</a:t>
                      </a:r>
                    </a:p>
                  </a:txBody>
                  <a:tcPr marL="6350" marR="6350" marT="635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dirty="0">
                          <a:latin typeface="Montserrat" panose="00000500000000000000" pitchFamily="2" charset="0"/>
                        </a:rPr>
                        <a:t>9%</a:t>
                      </a:r>
                    </a:p>
                  </a:txBody>
                  <a:tcPr marL="6165" marR="6165" marT="6165"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800" b="0" i="0" u="none" strike="noStrike" dirty="0">
                          <a:effectLst/>
                          <a:latin typeface="Montserrat" panose="00000500000000000000"/>
                        </a:rPr>
                        <a:t>6%</a:t>
                      </a:r>
                    </a:p>
                  </a:txBody>
                  <a:tcPr marL="6350" marR="6350" marT="635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38403173"/>
                  </a:ext>
                </a:extLst>
              </a:tr>
              <a:tr h="331050">
                <a:tc>
                  <a:txBody>
                    <a:bodyPr/>
                    <a:lstStyle/>
                    <a:p>
                      <a:pPr algn="l" fontAlgn="b"/>
                      <a:r>
                        <a:rPr lang="en-US" sz="1800" b="0" i="0" u="none" strike="noStrike" dirty="0">
                          <a:effectLst/>
                          <a:latin typeface="Montserrat" panose="00000500000000000000"/>
                        </a:rPr>
                        <a:t>Don't Know/ Not Sure</a:t>
                      </a:r>
                    </a:p>
                  </a:txBody>
                  <a:tcPr marL="6350" marR="6350" marT="635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latin typeface="Montserrat" panose="00000500000000000000" pitchFamily="2" charset="0"/>
                        </a:rPr>
                        <a:t>1%</a:t>
                      </a:r>
                    </a:p>
                  </a:txBody>
                  <a:tcPr marL="6165" marR="6165" marT="6165"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800" b="0" i="0" u="none" strike="noStrike" dirty="0">
                          <a:effectLst/>
                          <a:latin typeface="Montserrat" panose="00000500000000000000"/>
                        </a:rPr>
                        <a:t>1%</a:t>
                      </a:r>
                    </a:p>
                  </a:txBody>
                  <a:tcPr marL="6350" marR="6350" marT="6350" marB="0" anchor="b">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01799640"/>
                  </a:ext>
                </a:extLst>
              </a:tr>
            </a:tbl>
          </a:graphicData>
        </a:graphic>
      </p:graphicFrame>
    </p:spTree>
    <p:extLst>
      <p:ext uri="{BB962C8B-B14F-4D97-AF65-F5344CB8AC3E}">
        <p14:creationId xmlns:p14="http://schemas.microsoft.com/office/powerpoint/2010/main" val="32279929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1">
            <a:extLst>
              <a:ext uri="{FF2B5EF4-FFF2-40B4-BE49-F238E27FC236}">
                <a16:creationId xmlns:a16="http://schemas.microsoft.com/office/drawing/2014/main" id="{9762637A-0C09-4BEA-A945-54813CA53960}"/>
              </a:ext>
            </a:extLst>
          </p:cNvPr>
          <p:cNvSpPr txBox="1">
            <a:spLocks/>
          </p:cNvSpPr>
          <p:nvPr/>
        </p:nvSpPr>
        <p:spPr>
          <a:xfrm>
            <a:off x="304801" y="180623"/>
            <a:ext cx="11353799" cy="6130473"/>
          </a:xfrm>
          <a:prstGeom prst="rect">
            <a:avLst/>
          </a:prstGeom>
        </p:spPr>
        <p:txBody>
          <a:bodyPr vert="horz" lIns="91440" tIns="45720" rIns="91440" bIns="45720" numCol="2" spcCol="18288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2000" b="1" dirty="0">
              <a:latin typeface="Montserrat" panose="00000500000000000000" pitchFamily="2" charset="0"/>
            </a:endParaRPr>
          </a:p>
          <a:p>
            <a:pPr algn="l"/>
            <a:r>
              <a:rPr lang="en-US" sz="2000" b="1" dirty="0">
                <a:latin typeface="Montserrat" panose="00000500000000000000" pitchFamily="2" charset="0"/>
              </a:rPr>
              <a:t>Methodology</a:t>
            </a:r>
            <a:endParaRPr lang="en-US" sz="1600" dirty="0">
              <a:latin typeface="Montserrat-Regular"/>
            </a:endParaRPr>
          </a:p>
          <a:p>
            <a:pPr algn="l"/>
            <a:endParaRPr lang="en-US" sz="1600" dirty="0">
              <a:latin typeface="Montserrat-Regular"/>
            </a:endParaRPr>
          </a:p>
          <a:p>
            <a:pPr algn="l">
              <a:lnSpc>
                <a:spcPct val="110000"/>
              </a:lnSpc>
            </a:pPr>
            <a:r>
              <a:rPr lang="en-US" sz="1900" dirty="0">
                <a:latin typeface="Montserrat-Regular"/>
              </a:rPr>
              <a:t>In July 2023, NAR mailed out a 129-question survey using a random sample weighted to be representative of sales on a geographic basis to 153,045 recent home buyers. The recent home buyers had to have purchased a primary residence home between July of 2022 and June of 2023. A total 4,854 responses were received from primary residence buyers. After accounting for undeliverable questionnaires, the survey had an adjusted response rate of 3.2 percent. In New Jersey, a random sample of 11,142 recent home buyers were sent the survey, 178 respondents took the survey. New Jersey had a response rate of 1.6 percent.</a:t>
            </a:r>
          </a:p>
          <a:p>
            <a:pPr algn="l">
              <a:lnSpc>
                <a:spcPct val="110000"/>
              </a:lnSpc>
            </a:pPr>
            <a:endParaRPr lang="en-US" sz="1900" dirty="0">
              <a:latin typeface="Montserrat-Regular"/>
            </a:endParaRPr>
          </a:p>
          <a:p>
            <a:pPr algn="l">
              <a:lnSpc>
                <a:spcPct val="110000"/>
              </a:lnSpc>
            </a:pPr>
            <a:r>
              <a:rPr lang="en-US" sz="1900" dirty="0">
                <a:latin typeface="Montserrat-Regular"/>
              </a:rPr>
              <a:t>Respondents had the option to fill out the survey via hard copy or online. The online survey was available in English and Spanish. </a:t>
            </a:r>
          </a:p>
          <a:p>
            <a:pPr algn="l">
              <a:lnSpc>
                <a:spcPct val="110000"/>
              </a:lnSpc>
            </a:pPr>
            <a:r>
              <a:rPr lang="en-US" sz="1900" dirty="0">
                <a:latin typeface="Montserrat-Regular"/>
              </a:rPr>
              <a:t>Consumer names and addresses were obtained from Experian, a firm that maintains an extensive database of recent home buyers derived from county records. Information about sellers comes from those buyers who also sold a home.  </a:t>
            </a:r>
          </a:p>
          <a:p>
            <a:pPr algn="l">
              <a:lnSpc>
                <a:spcPct val="110000"/>
              </a:lnSpc>
            </a:pPr>
            <a:endParaRPr lang="en-US" sz="1900" dirty="0">
              <a:latin typeface="Montserrat-Regular"/>
            </a:endParaRPr>
          </a:p>
          <a:p>
            <a:pPr algn="l">
              <a:lnSpc>
                <a:spcPct val="110000"/>
              </a:lnSpc>
            </a:pPr>
            <a:endParaRPr lang="en-US" sz="1900" dirty="0">
              <a:latin typeface="Montserrat-Regular"/>
            </a:endParaRPr>
          </a:p>
          <a:p>
            <a:pPr algn="l">
              <a:lnSpc>
                <a:spcPct val="110000"/>
              </a:lnSpc>
            </a:pPr>
            <a:endParaRPr lang="en-US" sz="1900" dirty="0">
              <a:latin typeface="Montserrat-Regular"/>
            </a:endParaRPr>
          </a:p>
          <a:p>
            <a:pPr algn="l">
              <a:lnSpc>
                <a:spcPct val="110000"/>
              </a:lnSpc>
            </a:pPr>
            <a:endParaRPr lang="en-US" sz="1900" dirty="0">
              <a:latin typeface="Montserrat-Regular"/>
            </a:endParaRPr>
          </a:p>
          <a:p>
            <a:pPr algn="l">
              <a:lnSpc>
                <a:spcPct val="110000"/>
              </a:lnSpc>
            </a:pPr>
            <a:r>
              <a:rPr lang="en-US" sz="1900" dirty="0">
                <a:latin typeface="Montserrat-Regular"/>
              </a:rPr>
              <a:t>All information in this Profile is characteristic of the 12-month period ending June 2023, with the exception of income data, which are reported for 2022. In some sections comparisons are also given for results obtained in previous surveys. Not all results are directly comparable due to changes in questionnaire design and sample size. Some results are presented for the four U.S. Census regions:  Northeast, Midwest, South, and West. The median is the primary statistical measure used throughout this report. Due to rounding and omissions for space, percentage distributions may not add to 100 percent.  </a:t>
            </a:r>
          </a:p>
          <a:p>
            <a:pPr algn="l">
              <a:lnSpc>
                <a:spcPct val="110000"/>
              </a:lnSpc>
            </a:pPr>
            <a:r>
              <a:rPr lang="en-US" sz="1900" dirty="0">
                <a:latin typeface="Montserrat-Regular"/>
              </a:rPr>
              <a:t>Data gathered in the report is based on primary residence home buyers. From the Realtors Confidence Index, 87 percent of home buyers were primary residence buyers in 2022, which accounts for 5,857,350 homes sold in 2022 (accounting for new and existing homes). Using that calculation, the sample at the 95 percent confidence level has a confidence </a:t>
            </a:r>
            <a:r>
              <a:rPr lang="en-US" sz="1700" dirty="0">
                <a:latin typeface="Montserrat-Regular"/>
              </a:rPr>
              <a:t>interval of plus-or-minus 1.41%.</a:t>
            </a:r>
          </a:p>
        </p:txBody>
      </p:sp>
      <p:sp>
        <p:nvSpPr>
          <p:cNvPr id="2" name="Slide Number Placeholder 1">
            <a:extLst>
              <a:ext uri="{FF2B5EF4-FFF2-40B4-BE49-F238E27FC236}">
                <a16:creationId xmlns:a16="http://schemas.microsoft.com/office/drawing/2014/main" id="{6808B106-3DAE-478E-8565-BE08C0F7767D}"/>
              </a:ext>
            </a:extLst>
          </p:cNvPr>
          <p:cNvSpPr>
            <a:spLocks noGrp="1"/>
          </p:cNvSpPr>
          <p:nvPr>
            <p:ph type="sldNum" sz="quarter" idx="12"/>
          </p:nvPr>
        </p:nvSpPr>
        <p:spPr/>
        <p:txBody>
          <a:bodyPr/>
          <a:lstStyle/>
          <a:p>
            <a:fld id="{5B03D32D-F1BC-4E9C-97E1-36CFF5B22341}" type="slidenum">
              <a:rPr lang="en-US" smtClean="0"/>
              <a:t>38</a:t>
            </a:fld>
            <a:endParaRPr lang="en-US" dirty="0"/>
          </a:p>
        </p:txBody>
      </p:sp>
      <p:sp>
        <p:nvSpPr>
          <p:cNvPr id="8" name="TextBox 7">
            <a:extLst>
              <a:ext uri="{FF2B5EF4-FFF2-40B4-BE49-F238E27FC236}">
                <a16:creationId xmlns:a16="http://schemas.microsoft.com/office/drawing/2014/main" id="{7F4B1124-14B6-4A61-9A0C-87F35577FEA1}"/>
              </a:ext>
            </a:extLst>
          </p:cNvPr>
          <p:cNvSpPr txBox="1"/>
          <p:nvPr/>
        </p:nvSpPr>
        <p:spPr>
          <a:xfrm>
            <a:off x="304801" y="6311096"/>
            <a:ext cx="4188488" cy="523220"/>
          </a:xfrm>
          <a:prstGeom prst="rect">
            <a:avLst/>
          </a:prstGeom>
          <a:noFill/>
        </p:spPr>
        <p:txBody>
          <a:bodyPr wrap="square" rtlCol="0">
            <a:spAutoFit/>
          </a:bodyPr>
          <a:lstStyle/>
          <a:p>
            <a:r>
              <a:rPr lang="en-US" sz="1400" i="1" dirty="0">
                <a:latin typeface="Montserrat" panose="00000500000000000000" pitchFamily="2" charset="0"/>
              </a:rPr>
              <a:t>2023 New Jersey Profile of Home Buyers and Sellers</a:t>
            </a:r>
          </a:p>
        </p:txBody>
      </p:sp>
      <p:pic>
        <p:nvPicPr>
          <p:cNvPr id="9" name="Picture 8" descr="Text&#10;&#10;Description automatically generated with low confidence">
            <a:extLst>
              <a:ext uri="{FF2B5EF4-FFF2-40B4-BE49-F238E27FC236}">
                <a16:creationId xmlns:a16="http://schemas.microsoft.com/office/drawing/2014/main" id="{4688E645-7119-44A9-BCB3-683BE06195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3600" y="6394424"/>
            <a:ext cx="1143000" cy="317500"/>
          </a:xfrm>
          <a:prstGeom prst="rect">
            <a:avLst/>
          </a:prstGeom>
        </p:spPr>
      </p:pic>
    </p:spTree>
    <p:extLst>
      <p:ext uri="{BB962C8B-B14F-4D97-AF65-F5344CB8AC3E}">
        <p14:creationId xmlns:p14="http://schemas.microsoft.com/office/powerpoint/2010/main" val="10102508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1000" y="431048"/>
            <a:ext cx="11658601" cy="6260625"/>
          </a:xfrm>
          <a:prstGeom prst="rect">
            <a:avLst/>
          </a:prstGeom>
        </p:spPr>
        <p:txBody>
          <a:bodyPr vert="horz" wrap="square" lIns="0" tIns="13335" rIns="0" bIns="0" rtlCol="0">
            <a:spAutoFit/>
          </a:bodyPr>
          <a:lstStyle/>
          <a:p>
            <a:pPr marL="27940" marR="213360">
              <a:lnSpc>
                <a:spcPct val="154900"/>
              </a:lnSpc>
              <a:spcBef>
                <a:spcPts val="105"/>
              </a:spcBef>
            </a:pPr>
            <a:r>
              <a:rPr sz="1100" b="0" spc="10" dirty="0">
                <a:latin typeface="Montserrat Light"/>
                <a:cs typeface="Montserrat Light"/>
              </a:rPr>
              <a:t>The National Association</a:t>
            </a:r>
            <a:r>
              <a:rPr sz="1100" b="0" spc="-20" dirty="0">
                <a:latin typeface="Montserrat Light"/>
                <a:cs typeface="Montserrat Light"/>
              </a:rPr>
              <a:t> </a:t>
            </a:r>
            <a:r>
              <a:rPr sz="1100" b="0" spc="10" dirty="0">
                <a:latin typeface="Montserrat Light"/>
                <a:cs typeface="Montserrat Light"/>
              </a:rPr>
              <a:t>of</a:t>
            </a:r>
            <a:r>
              <a:rPr sz="1100" b="0" spc="15" dirty="0">
                <a:latin typeface="Montserrat Light"/>
                <a:cs typeface="Montserrat Light"/>
              </a:rPr>
              <a:t> REALTORS®</a:t>
            </a:r>
            <a:r>
              <a:rPr sz="1100" b="0" dirty="0">
                <a:latin typeface="Montserrat Light"/>
                <a:cs typeface="Montserrat Light"/>
              </a:rPr>
              <a:t> </a:t>
            </a:r>
            <a:r>
              <a:rPr sz="1100" b="0" spc="10" dirty="0">
                <a:latin typeface="Montserrat Light"/>
                <a:cs typeface="Montserrat Light"/>
              </a:rPr>
              <a:t>is</a:t>
            </a:r>
            <a:r>
              <a:rPr sz="1100" b="0" spc="-10" dirty="0">
                <a:latin typeface="Montserrat Light"/>
                <a:cs typeface="Montserrat Light"/>
              </a:rPr>
              <a:t> </a:t>
            </a:r>
            <a:r>
              <a:rPr sz="1100" b="0" spc="10" dirty="0">
                <a:latin typeface="Montserrat Light"/>
                <a:cs typeface="Montserrat Light"/>
              </a:rPr>
              <a:t>America’s</a:t>
            </a:r>
            <a:r>
              <a:rPr sz="1100" b="0" spc="-20" dirty="0">
                <a:latin typeface="Montserrat Light"/>
                <a:cs typeface="Montserrat Light"/>
              </a:rPr>
              <a:t> </a:t>
            </a:r>
            <a:r>
              <a:rPr sz="1100" b="0" spc="10" dirty="0">
                <a:latin typeface="Montserrat Light"/>
                <a:cs typeface="Montserrat Light"/>
              </a:rPr>
              <a:t>largest trade association,</a:t>
            </a:r>
            <a:r>
              <a:rPr sz="1100" b="0" spc="-10" dirty="0">
                <a:latin typeface="Montserrat Light"/>
                <a:cs typeface="Montserrat Light"/>
              </a:rPr>
              <a:t> </a:t>
            </a:r>
            <a:r>
              <a:rPr sz="1100" b="0" spc="10" dirty="0">
                <a:latin typeface="Montserrat Light"/>
                <a:cs typeface="Montserrat Light"/>
              </a:rPr>
              <a:t>representing</a:t>
            </a:r>
            <a:r>
              <a:rPr sz="1100" b="0" spc="-5" dirty="0">
                <a:latin typeface="Montserrat Light"/>
                <a:cs typeface="Montserrat Light"/>
              </a:rPr>
              <a:t> </a:t>
            </a:r>
            <a:r>
              <a:rPr sz="1100" b="0" spc="15" dirty="0">
                <a:latin typeface="Montserrat Light"/>
                <a:cs typeface="Montserrat Light"/>
              </a:rPr>
              <a:t>more than</a:t>
            </a:r>
            <a:r>
              <a:rPr sz="1100" b="0" dirty="0">
                <a:latin typeface="Montserrat Light"/>
                <a:cs typeface="Montserrat Light"/>
              </a:rPr>
              <a:t> </a:t>
            </a:r>
            <a:r>
              <a:rPr sz="1100" b="0" spc="10" dirty="0">
                <a:latin typeface="Montserrat Light"/>
                <a:cs typeface="Montserrat Light"/>
              </a:rPr>
              <a:t>1.</a:t>
            </a:r>
            <a:r>
              <a:rPr lang="en-US" sz="1100" spc="10" dirty="0">
                <a:latin typeface="Montserrat Light"/>
                <a:cs typeface="Montserrat Light"/>
              </a:rPr>
              <a:t>5</a:t>
            </a:r>
            <a:r>
              <a:rPr sz="1100" b="0" spc="20" dirty="0">
                <a:latin typeface="Montserrat Light"/>
                <a:cs typeface="Montserrat Light"/>
              </a:rPr>
              <a:t> </a:t>
            </a:r>
            <a:r>
              <a:rPr sz="1100" b="0" spc="10" dirty="0">
                <a:latin typeface="Montserrat Light"/>
                <a:cs typeface="Montserrat Light"/>
              </a:rPr>
              <a:t>million</a:t>
            </a:r>
            <a:r>
              <a:rPr sz="1100" b="0" spc="-20" dirty="0">
                <a:latin typeface="Montserrat Light"/>
                <a:cs typeface="Montserrat Light"/>
              </a:rPr>
              <a:t> </a:t>
            </a:r>
            <a:r>
              <a:rPr sz="1100" b="0" spc="15" dirty="0">
                <a:latin typeface="Montserrat Light"/>
                <a:cs typeface="Montserrat Light"/>
              </a:rPr>
              <a:t>members,</a:t>
            </a:r>
            <a:r>
              <a:rPr sz="1100" b="0" spc="-15" dirty="0">
                <a:latin typeface="Montserrat Light"/>
                <a:cs typeface="Montserrat Light"/>
              </a:rPr>
              <a:t> </a:t>
            </a:r>
            <a:r>
              <a:rPr sz="1100" b="0" spc="15" dirty="0">
                <a:latin typeface="Montserrat Light"/>
                <a:cs typeface="Montserrat Light"/>
              </a:rPr>
              <a:t>including</a:t>
            </a:r>
            <a:r>
              <a:rPr sz="1100" b="0" spc="-5" dirty="0">
                <a:latin typeface="Montserrat Light"/>
                <a:cs typeface="Montserrat Light"/>
              </a:rPr>
              <a:t> </a:t>
            </a:r>
            <a:r>
              <a:rPr sz="1100" b="0" spc="10" dirty="0">
                <a:latin typeface="Montserrat Light"/>
                <a:cs typeface="Montserrat Light"/>
              </a:rPr>
              <a:t>NAR’s</a:t>
            </a:r>
            <a:r>
              <a:rPr sz="1100" b="0" dirty="0">
                <a:latin typeface="Montserrat Light"/>
                <a:cs typeface="Montserrat Light"/>
              </a:rPr>
              <a:t> </a:t>
            </a:r>
            <a:r>
              <a:rPr sz="1100" b="0" spc="10" dirty="0">
                <a:latin typeface="Montserrat Light"/>
                <a:cs typeface="Montserrat Light"/>
              </a:rPr>
              <a:t>institutes,</a:t>
            </a:r>
            <a:r>
              <a:rPr sz="1100" b="0" spc="-5" dirty="0">
                <a:latin typeface="Montserrat Light"/>
                <a:cs typeface="Montserrat Light"/>
              </a:rPr>
              <a:t> </a:t>
            </a:r>
            <a:r>
              <a:rPr sz="1100" b="0" spc="10" dirty="0">
                <a:latin typeface="Montserrat Light"/>
                <a:cs typeface="Montserrat Light"/>
              </a:rPr>
              <a:t>societies</a:t>
            </a:r>
            <a:r>
              <a:rPr sz="1100" b="0" spc="-20" dirty="0">
                <a:latin typeface="Montserrat Light"/>
                <a:cs typeface="Montserrat Light"/>
              </a:rPr>
              <a:t> </a:t>
            </a:r>
            <a:r>
              <a:rPr sz="1100" b="0" spc="15" dirty="0">
                <a:latin typeface="Montserrat Light"/>
                <a:cs typeface="Montserrat Light"/>
              </a:rPr>
              <a:t>and </a:t>
            </a:r>
            <a:r>
              <a:rPr sz="1100" b="0" spc="10" dirty="0">
                <a:latin typeface="Montserrat Light"/>
                <a:cs typeface="Montserrat Light"/>
              </a:rPr>
              <a:t>councils, </a:t>
            </a:r>
            <a:r>
              <a:rPr sz="1100" b="0" spc="15" dirty="0">
                <a:latin typeface="Montserrat Light"/>
                <a:cs typeface="Montserrat Light"/>
              </a:rPr>
              <a:t> </a:t>
            </a:r>
            <a:r>
              <a:rPr sz="1100" b="0" spc="10" dirty="0">
                <a:latin typeface="Montserrat Light"/>
                <a:cs typeface="Montserrat Light"/>
              </a:rPr>
              <a:t>involved in </a:t>
            </a:r>
            <a:r>
              <a:rPr sz="1100" b="0" spc="5" dirty="0">
                <a:latin typeface="Montserrat Light"/>
                <a:cs typeface="Montserrat Light"/>
              </a:rPr>
              <a:t>all </a:t>
            </a:r>
            <a:r>
              <a:rPr sz="1100" b="0" spc="10" dirty="0">
                <a:latin typeface="Montserrat Light"/>
                <a:cs typeface="Montserrat Light"/>
              </a:rPr>
              <a:t>aspects </a:t>
            </a:r>
            <a:r>
              <a:rPr sz="1100" b="0" spc="5" dirty="0">
                <a:latin typeface="Montserrat Light"/>
                <a:cs typeface="Montserrat Light"/>
              </a:rPr>
              <a:t>of </a:t>
            </a:r>
            <a:r>
              <a:rPr sz="1100" b="0" spc="10" dirty="0">
                <a:latin typeface="Montserrat Light"/>
                <a:cs typeface="Montserrat Light"/>
              </a:rPr>
              <a:t>the real estate industry. NAR </a:t>
            </a:r>
            <a:r>
              <a:rPr sz="1100" b="0" spc="15" dirty="0">
                <a:latin typeface="Montserrat Light"/>
                <a:cs typeface="Montserrat Light"/>
              </a:rPr>
              <a:t>membership </a:t>
            </a:r>
            <a:r>
              <a:rPr sz="1100" b="0" spc="10" dirty="0">
                <a:latin typeface="Montserrat Light"/>
                <a:cs typeface="Montserrat Light"/>
              </a:rPr>
              <a:t>includes brokers, salespeople, property </a:t>
            </a:r>
            <a:r>
              <a:rPr sz="1100" b="0" spc="15" dirty="0">
                <a:latin typeface="Montserrat Light"/>
                <a:cs typeface="Montserrat Light"/>
              </a:rPr>
              <a:t>managers, appraisers, </a:t>
            </a:r>
            <a:r>
              <a:rPr sz="1100" b="0" spc="10" dirty="0">
                <a:latin typeface="Montserrat Light"/>
                <a:cs typeface="Montserrat Light"/>
              </a:rPr>
              <a:t>counselors </a:t>
            </a:r>
            <a:r>
              <a:rPr sz="1100" b="0" spc="15" dirty="0">
                <a:latin typeface="Montserrat Light"/>
                <a:cs typeface="Montserrat Light"/>
              </a:rPr>
              <a:t>and </a:t>
            </a:r>
            <a:r>
              <a:rPr sz="1100" b="0" spc="10" dirty="0">
                <a:latin typeface="Montserrat Light"/>
                <a:cs typeface="Montserrat Light"/>
              </a:rPr>
              <a:t>others </a:t>
            </a:r>
            <a:r>
              <a:rPr sz="1100" b="0" spc="15" dirty="0">
                <a:latin typeface="Montserrat Light"/>
                <a:cs typeface="Montserrat Light"/>
              </a:rPr>
              <a:t>engaged </a:t>
            </a:r>
            <a:r>
              <a:rPr sz="1100" b="0" spc="10" dirty="0">
                <a:latin typeface="Montserrat Light"/>
                <a:cs typeface="Montserrat Light"/>
              </a:rPr>
              <a:t>in both </a:t>
            </a:r>
            <a:r>
              <a:rPr sz="1100" b="0" spc="15" dirty="0">
                <a:latin typeface="Montserrat Light"/>
                <a:cs typeface="Montserrat Light"/>
              </a:rPr>
              <a:t> </a:t>
            </a:r>
            <a:r>
              <a:rPr sz="1100" b="0" spc="10" dirty="0">
                <a:latin typeface="Montserrat Light"/>
                <a:cs typeface="Montserrat Light"/>
              </a:rPr>
              <a:t>residential</a:t>
            </a:r>
            <a:r>
              <a:rPr sz="1100" b="0" spc="-25" dirty="0">
                <a:latin typeface="Montserrat Light"/>
                <a:cs typeface="Montserrat Light"/>
              </a:rPr>
              <a:t> </a:t>
            </a:r>
            <a:r>
              <a:rPr sz="1100" b="0" spc="15" dirty="0">
                <a:latin typeface="Montserrat Light"/>
                <a:cs typeface="Montserrat Light"/>
              </a:rPr>
              <a:t>and</a:t>
            </a:r>
            <a:r>
              <a:rPr sz="1100" b="0" spc="-10" dirty="0">
                <a:latin typeface="Montserrat Light"/>
                <a:cs typeface="Montserrat Light"/>
              </a:rPr>
              <a:t> </a:t>
            </a:r>
            <a:r>
              <a:rPr sz="1100" b="0" spc="15" dirty="0">
                <a:latin typeface="Montserrat Light"/>
                <a:cs typeface="Montserrat Light"/>
              </a:rPr>
              <a:t>commercial</a:t>
            </a:r>
            <a:r>
              <a:rPr sz="1100" b="0" spc="-40" dirty="0">
                <a:latin typeface="Montserrat Light"/>
                <a:cs typeface="Montserrat Light"/>
              </a:rPr>
              <a:t> </a:t>
            </a:r>
            <a:r>
              <a:rPr sz="1100" b="0" spc="10" dirty="0">
                <a:latin typeface="Montserrat Light"/>
                <a:cs typeface="Montserrat Light"/>
              </a:rPr>
              <a:t>real</a:t>
            </a:r>
            <a:r>
              <a:rPr sz="1100" b="0" spc="-5" dirty="0">
                <a:latin typeface="Montserrat Light"/>
                <a:cs typeface="Montserrat Light"/>
              </a:rPr>
              <a:t> </a:t>
            </a:r>
            <a:r>
              <a:rPr sz="1100" b="0" spc="10" dirty="0">
                <a:latin typeface="Montserrat Light"/>
                <a:cs typeface="Montserrat Light"/>
              </a:rPr>
              <a:t>estate.</a:t>
            </a:r>
            <a:endParaRPr sz="1100" dirty="0">
              <a:latin typeface="Montserrat Light"/>
              <a:cs typeface="Montserrat Light"/>
            </a:endParaRPr>
          </a:p>
          <a:p>
            <a:pPr>
              <a:lnSpc>
                <a:spcPct val="100000"/>
              </a:lnSpc>
              <a:spcBef>
                <a:spcPts val="50"/>
              </a:spcBef>
            </a:pPr>
            <a:endParaRPr sz="1100" dirty="0">
              <a:latin typeface="Montserrat Light"/>
              <a:cs typeface="Montserrat Light"/>
            </a:endParaRPr>
          </a:p>
          <a:p>
            <a:pPr marL="27940" marR="393700">
              <a:lnSpc>
                <a:spcPct val="154100"/>
              </a:lnSpc>
            </a:pPr>
            <a:r>
              <a:rPr sz="1100" b="0" spc="10" dirty="0">
                <a:latin typeface="Montserrat Light"/>
                <a:cs typeface="Montserrat Light"/>
              </a:rPr>
              <a:t>The</a:t>
            </a:r>
            <a:r>
              <a:rPr sz="1100" b="0" spc="5" dirty="0">
                <a:latin typeface="Montserrat Light"/>
                <a:cs typeface="Montserrat Light"/>
              </a:rPr>
              <a:t> </a:t>
            </a:r>
            <a:r>
              <a:rPr sz="1100" b="0" spc="15" dirty="0">
                <a:latin typeface="Montserrat Light"/>
                <a:cs typeface="Montserrat Light"/>
              </a:rPr>
              <a:t>term</a:t>
            </a:r>
            <a:r>
              <a:rPr sz="1100" b="0" spc="10" dirty="0">
                <a:latin typeface="Montserrat Light"/>
                <a:cs typeface="Montserrat Light"/>
              </a:rPr>
              <a:t> </a:t>
            </a:r>
            <a:r>
              <a:rPr sz="1100" b="0" spc="15" dirty="0">
                <a:latin typeface="Montserrat Light"/>
                <a:cs typeface="Montserrat Light"/>
              </a:rPr>
              <a:t>REALTOR®</a:t>
            </a:r>
            <a:r>
              <a:rPr sz="1100" b="0" spc="-15" dirty="0">
                <a:latin typeface="Montserrat Light"/>
                <a:cs typeface="Montserrat Light"/>
              </a:rPr>
              <a:t> </a:t>
            </a:r>
            <a:r>
              <a:rPr sz="1100" b="0" spc="5" dirty="0">
                <a:latin typeface="Montserrat Light"/>
                <a:cs typeface="Montserrat Light"/>
              </a:rPr>
              <a:t>is </a:t>
            </a:r>
            <a:r>
              <a:rPr sz="1100" b="0" spc="15" dirty="0">
                <a:latin typeface="Montserrat Light"/>
                <a:cs typeface="Montserrat Light"/>
              </a:rPr>
              <a:t>a</a:t>
            </a:r>
            <a:r>
              <a:rPr sz="1100" b="0" spc="10" dirty="0">
                <a:latin typeface="Montserrat Light"/>
                <a:cs typeface="Montserrat Light"/>
              </a:rPr>
              <a:t> registered</a:t>
            </a:r>
            <a:r>
              <a:rPr sz="1100" b="0" spc="-5" dirty="0">
                <a:latin typeface="Montserrat Light"/>
                <a:cs typeface="Montserrat Light"/>
              </a:rPr>
              <a:t> </a:t>
            </a:r>
            <a:r>
              <a:rPr sz="1100" b="0" spc="10" dirty="0">
                <a:latin typeface="Montserrat Light"/>
                <a:cs typeface="Montserrat Light"/>
              </a:rPr>
              <a:t>collective</a:t>
            </a:r>
            <a:r>
              <a:rPr sz="1100" b="0" spc="-15" dirty="0">
                <a:latin typeface="Montserrat Light"/>
                <a:cs typeface="Montserrat Light"/>
              </a:rPr>
              <a:t> </a:t>
            </a:r>
            <a:r>
              <a:rPr sz="1100" b="0" spc="15" dirty="0">
                <a:latin typeface="Montserrat Light"/>
                <a:cs typeface="Montserrat Light"/>
              </a:rPr>
              <a:t>membership</a:t>
            </a:r>
            <a:r>
              <a:rPr sz="1100" b="0" spc="-25" dirty="0">
                <a:latin typeface="Montserrat Light"/>
                <a:cs typeface="Montserrat Light"/>
              </a:rPr>
              <a:t> </a:t>
            </a:r>
            <a:r>
              <a:rPr sz="1100" b="0" spc="15" dirty="0">
                <a:latin typeface="Montserrat Light"/>
                <a:cs typeface="Montserrat Light"/>
              </a:rPr>
              <a:t>mark</a:t>
            </a:r>
            <a:r>
              <a:rPr sz="1100" b="0" spc="-10" dirty="0">
                <a:latin typeface="Montserrat Light"/>
                <a:cs typeface="Montserrat Light"/>
              </a:rPr>
              <a:t> </a:t>
            </a:r>
            <a:r>
              <a:rPr sz="1100" b="0" spc="10" dirty="0">
                <a:latin typeface="Montserrat Light"/>
                <a:cs typeface="Montserrat Light"/>
              </a:rPr>
              <a:t>that</a:t>
            </a:r>
            <a:r>
              <a:rPr sz="1100" b="0" spc="15" dirty="0">
                <a:latin typeface="Montserrat Light"/>
                <a:cs typeface="Montserrat Light"/>
              </a:rPr>
              <a:t> </a:t>
            </a:r>
            <a:r>
              <a:rPr sz="1100" b="0" spc="10" dirty="0">
                <a:latin typeface="Montserrat Light"/>
                <a:cs typeface="Montserrat Light"/>
              </a:rPr>
              <a:t>identifies</a:t>
            </a:r>
            <a:r>
              <a:rPr sz="1100" b="0" spc="-5" dirty="0">
                <a:latin typeface="Montserrat Light"/>
                <a:cs typeface="Montserrat Light"/>
              </a:rPr>
              <a:t> </a:t>
            </a:r>
            <a:r>
              <a:rPr sz="1100" b="0" spc="15" dirty="0">
                <a:latin typeface="Montserrat Light"/>
                <a:cs typeface="Montserrat Light"/>
              </a:rPr>
              <a:t>a</a:t>
            </a:r>
            <a:r>
              <a:rPr sz="1100" b="0" spc="10" dirty="0">
                <a:latin typeface="Montserrat Light"/>
                <a:cs typeface="Montserrat Light"/>
              </a:rPr>
              <a:t> real</a:t>
            </a:r>
            <a:r>
              <a:rPr sz="1100" b="0" spc="15" dirty="0">
                <a:latin typeface="Montserrat Light"/>
                <a:cs typeface="Montserrat Light"/>
              </a:rPr>
              <a:t> </a:t>
            </a:r>
            <a:r>
              <a:rPr sz="1100" b="0" spc="10" dirty="0">
                <a:latin typeface="Montserrat Light"/>
                <a:cs typeface="Montserrat Light"/>
              </a:rPr>
              <a:t>estate</a:t>
            </a:r>
            <a:r>
              <a:rPr sz="1100" b="0" spc="-10" dirty="0">
                <a:latin typeface="Montserrat Light"/>
                <a:cs typeface="Montserrat Light"/>
              </a:rPr>
              <a:t> </a:t>
            </a:r>
            <a:r>
              <a:rPr sz="1100" b="0" spc="10" dirty="0">
                <a:latin typeface="Montserrat Light"/>
                <a:cs typeface="Montserrat Light"/>
              </a:rPr>
              <a:t>professional</a:t>
            </a:r>
            <a:r>
              <a:rPr sz="1100" b="0" spc="-20" dirty="0">
                <a:latin typeface="Montserrat Light"/>
                <a:cs typeface="Montserrat Light"/>
              </a:rPr>
              <a:t> </a:t>
            </a:r>
            <a:r>
              <a:rPr sz="1100" b="0" spc="15" dirty="0">
                <a:latin typeface="Montserrat Light"/>
                <a:cs typeface="Montserrat Light"/>
              </a:rPr>
              <a:t>who</a:t>
            </a:r>
            <a:r>
              <a:rPr sz="1100" b="0" dirty="0">
                <a:latin typeface="Montserrat Light"/>
                <a:cs typeface="Montserrat Light"/>
              </a:rPr>
              <a:t> </a:t>
            </a:r>
            <a:r>
              <a:rPr sz="1100" b="0" spc="5" dirty="0">
                <a:latin typeface="Montserrat Light"/>
                <a:cs typeface="Montserrat Light"/>
              </a:rPr>
              <a:t>is </a:t>
            </a:r>
            <a:r>
              <a:rPr sz="1100" b="0" spc="15" dirty="0">
                <a:latin typeface="Montserrat Light"/>
                <a:cs typeface="Montserrat Light"/>
              </a:rPr>
              <a:t>a</a:t>
            </a:r>
            <a:r>
              <a:rPr sz="1100" b="0" spc="20" dirty="0">
                <a:latin typeface="Montserrat Light"/>
                <a:cs typeface="Montserrat Light"/>
              </a:rPr>
              <a:t> </a:t>
            </a:r>
            <a:r>
              <a:rPr sz="1100" b="0" spc="15" dirty="0">
                <a:latin typeface="Montserrat Light"/>
                <a:cs typeface="Montserrat Light"/>
              </a:rPr>
              <a:t>member</a:t>
            </a:r>
            <a:r>
              <a:rPr sz="1100" b="0" spc="-20" dirty="0">
                <a:latin typeface="Montserrat Light"/>
                <a:cs typeface="Montserrat Light"/>
              </a:rPr>
              <a:t> </a:t>
            </a:r>
            <a:r>
              <a:rPr sz="1100" b="0" spc="5" dirty="0">
                <a:latin typeface="Montserrat Light"/>
                <a:cs typeface="Montserrat Light"/>
              </a:rPr>
              <a:t>of</a:t>
            </a:r>
            <a:r>
              <a:rPr sz="1100" b="0" spc="15" dirty="0">
                <a:latin typeface="Montserrat Light"/>
                <a:cs typeface="Montserrat Light"/>
              </a:rPr>
              <a:t> </a:t>
            </a:r>
            <a:r>
              <a:rPr sz="1100" b="0" spc="25" dirty="0">
                <a:latin typeface="Montserrat Light"/>
                <a:cs typeface="Montserrat Light"/>
              </a:rPr>
              <a:t>the</a:t>
            </a:r>
            <a:r>
              <a:rPr sz="1100" b="0" spc="10" dirty="0">
                <a:latin typeface="Montserrat Light"/>
                <a:cs typeface="Montserrat Light"/>
              </a:rPr>
              <a:t> National</a:t>
            </a:r>
            <a:r>
              <a:rPr sz="1100" b="0" spc="5" dirty="0">
                <a:latin typeface="Montserrat Light"/>
                <a:cs typeface="Montserrat Light"/>
              </a:rPr>
              <a:t> </a:t>
            </a:r>
            <a:r>
              <a:rPr sz="1100" b="0" spc="10" dirty="0">
                <a:latin typeface="Montserrat Light"/>
                <a:cs typeface="Montserrat Light"/>
              </a:rPr>
              <a:t>Association</a:t>
            </a:r>
            <a:r>
              <a:rPr sz="1100" b="0" spc="-25" dirty="0">
                <a:latin typeface="Montserrat Light"/>
                <a:cs typeface="Montserrat Light"/>
              </a:rPr>
              <a:t> </a:t>
            </a:r>
            <a:r>
              <a:rPr sz="1100" b="0" spc="5" dirty="0">
                <a:latin typeface="Montserrat Light"/>
                <a:cs typeface="Montserrat Light"/>
              </a:rPr>
              <a:t>of</a:t>
            </a:r>
            <a:r>
              <a:rPr sz="1100" b="0" spc="15" dirty="0">
                <a:latin typeface="Montserrat Light"/>
                <a:cs typeface="Montserrat Light"/>
              </a:rPr>
              <a:t> REALTORS®</a:t>
            </a:r>
            <a:r>
              <a:rPr sz="1100" b="0" dirty="0">
                <a:latin typeface="Montserrat Light"/>
                <a:cs typeface="Montserrat Light"/>
              </a:rPr>
              <a:t> </a:t>
            </a:r>
            <a:r>
              <a:rPr sz="1100" b="0" spc="15" dirty="0">
                <a:latin typeface="Montserrat Light"/>
                <a:cs typeface="Montserrat Light"/>
              </a:rPr>
              <a:t>and </a:t>
            </a:r>
            <a:r>
              <a:rPr sz="1100" b="0" spc="20" dirty="0">
                <a:latin typeface="Montserrat Light"/>
                <a:cs typeface="Montserrat Light"/>
              </a:rPr>
              <a:t> </a:t>
            </a:r>
            <a:r>
              <a:rPr sz="1100" b="0" spc="10" dirty="0">
                <a:latin typeface="Montserrat Light"/>
                <a:cs typeface="Montserrat Light"/>
              </a:rPr>
              <a:t>subscribes</a:t>
            </a:r>
            <a:r>
              <a:rPr sz="1100" b="0" spc="-25" dirty="0">
                <a:latin typeface="Montserrat Light"/>
                <a:cs typeface="Montserrat Light"/>
              </a:rPr>
              <a:t> </a:t>
            </a:r>
            <a:r>
              <a:rPr sz="1100" b="0" spc="10" dirty="0">
                <a:latin typeface="Montserrat Light"/>
                <a:cs typeface="Montserrat Light"/>
              </a:rPr>
              <a:t>to</a:t>
            </a:r>
            <a:r>
              <a:rPr sz="1100" b="0" dirty="0">
                <a:latin typeface="Montserrat Light"/>
                <a:cs typeface="Montserrat Light"/>
              </a:rPr>
              <a:t> </a:t>
            </a:r>
            <a:r>
              <a:rPr sz="1100" b="0" spc="5" dirty="0">
                <a:latin typeface="Montserrat Light"/>
                <a:cs typeface="Montserrat Light"/>
              </a:rPr>
              <a:t>its</a:t>
            </a:r>
            <a:r>
              <a:rPr sz="1100" b="0" spc="-10" dirty="0">
                <a:latin typeface="Montserrat Light"/>
                <a:cs typeface="Montserrat Light"/>
              </a:rPr>
              <a:t> </a:t>
            </a:r>
            <a:r>
              <a:rPr sz="1100" b="0" spc="10" dirty="0">
                <a:latin typeface="Montserrat Light"/>
                <a:cs typeface="Montserrat Light"/>
              </a:rPr>
              <a:t>strict</a:t>
            </a:r>
            <a:r>
              <a:rPr sz="1100" b="0" spc="-5" dirty="0">
                <a:latin typeface="Montserrat Light"/>
                <a:cs typeface="Montserrat Light"/>
              </a:rPr>
              <a:t> </a:t>
            </a:r>
            <a:r>
              <a:rPr sz="1100" b="0" spc="10" dirty="0">
                <a:latin typeface="Montserrat Light"/>
                <a:cs typeface="Montserrat Light"/>
              </a:rPr>
              <a:t>Code</a:t>
            </a:r>
            <a:r>
              <a:rPr sz="1100" b="0" dirty="0">
                <a:latin typeface="Montserrat Light"/>
                <a:cs typeface="Montserrat Light"/>
              </a:rPr>
              <a:t> </a:t>
            </a:r>
            <a:r>
              <a:rPr sz="1100" b="0" spc="5" dirty="0">
                <a:latin typeface="Montserrat Light"/>
                <a:cs typeface="Montserrat Light"/>
              </a:rPr>
              <a:t>of </a:t>
            </a:r>
            <a:r>
              <a:rPr sz="1100" b="0" spc="10" dirty="0">
                <a:latin typeface="Montserrat Light"/>
                <a:cs typeface="Montserrat Light"/>
              </a:rPr>
              <a:t>Ethics.</a:t>
            </a:r>
            <a:endParaRPr sz="1100" dirty="0">
              <a:latin typeface="Montserrat Light"/>
              <a:cs typeface="Montserrat Light"/>
            </a:endParaRPr>
          </a:p>
          <a:p>
            <a:pPr>
              <a:lnSpc>
                <a:spcPct val="100000"/>
              </a:lnSpc>
              <a:spcBef>
                <a:spcPts val="45"/>
              </a:spcBef>
            </a:pPr>
            <a:endParaRPr sz="1100" dirty="0">
              <a:latin typeface="Montserrat Light"/>
              <a:cs typeface="Montserrat Light"/>
            </a:endParaRPr>
          </a:p>
          <a:p>
            <a:pPr marL="27940" marR="5080">
              <a:lnSpc>
                <a:spcPct val="155300"/>
              </a:lnSpc>
            </a:pPr>
            <a:r>
              <a:rPr sz="1100" b="0" spc="10" dirty="0">
                <a:latin typeface="Montserrat Light"/>
                <a:cs typeface="Montserrat Light"/>
              </a:rPr>
              <a:t>Working for America’s property owners, the National Association provides </a:t>
            </a:r>
            <a:r>
              <a:rPr sz="1100" b="0" spc="15" dirty="0">
                <a:latin typeface="Montserrat Light"/>
                <a:cs typeface="Montserrat Light"/>
              </a:rPr>
              <a:t>a </a:t>
            </a:r>
            <a:r>
              <a:rPr sz="1100" b="0" spc="10" dirty="0">
                <a:latin typeface="Montserrat Light"/>
                <a:cs typeface="Montserrat Light"/>
              </a:rPr>
              <a:t>facility for professional development, </a:t>
            </a:r>
            <a:r>
              <a:rPr sz="1100" b="0" spc="15" dirty="0">
                <a:latin typeface="Montserrat Light"/>
                <a:cs typeface="Montserrat Light"/>
              </a:rPr>
              <a:t>research </a:t>
            </a:r>
            <a:r>
              <a:rPr sz="1100" b="0" spc="30" dirty="0">
                <a:latin typeface="Montserrat Light"/>
                <a:cs typeface="Montserrat Light"/>
              </a:rPr>
              <a:t>and </a:t>
            </a:r>
            <a:r>
              <a:rPr sz="1100" b="0" spc="15" dirty="0">
                <a:latin typeface="Montserrat Light"/>
                <a:cs typeface="Montserrat Light"/>
              </a:rPr>
              <a:t>exchange </a:t>
            </a:r>
            <a:r>
              <a:rPr sz="1100" b="0" spc="5" dirty="0">
                <a:latin typeface="Montserrat Light"/>
                <a:cs typeface="Montserrat Light"/>
              </a:rPr>
              <a:t>of </a:t>
            </a:r>
            <a:r>
              <a:rPr sz="1100" b="0" spc="10" dirty="0">
                <a:latin typeface="Montserrat Light"/>
                <a:cs typeface="Montserrat Light"/>
              </a:rPr>
              <a:t>information </a:t>
            </a:r>
            <a:r>
              <a:rPr sz="1100" b="0" spc="15" dirty="0">
                <a:latin typeface="Montserrat Light"/>
                <a:cs typeface="Montserrat Light"/>
              </a:rPr>
              <a:t>among </a:t>
            </a:r>
            <a:r>
              <a:rPr sz="1100" b="0" spc="5" dirty="0">
                <a:latin typeface="Montserrat Light"/>
                <a:cs typeface="Montserrat Light"/>
              </a:rPr>
              <a:t>its </a:t>
            </a:r>
            <a:r>
              <a:rPr sz="1100" b="0" spc="15" dirty="0">
                <a:latin typeface="Montserrat Light"/>
                <a:cs typeface="Montserrat Light"/>
              </a:rPr>
              <a:t>members and </a:t>
            </a:r>
            <a:r>
              <a:rPr sz="1100" b="0" spc="-204" dirty="0">
                <a:latin typeface="Montserrat Light"/>
                <a:cs typeface="Montserrat Light"/>
              </a:rPr>
              <a:t> </a:t>
            </a:r>
            <a:r>
              <a:rPr sz="1100" b="0" spc="10" dirty="0">
                <a:latin typeface="Montserrat Light"/>
                <a:cs typeface="Montserrat Light"/>
              </a:rPr>
              <a:t>to</a:t>
            </a:r>
            <a:r>
              <a:rPr sz="1100" b="0" dirty="0">
                <a:latin typeface="Montserrat Light"/>
                <a:cs typeface="Montserrat Light"/>
              </a:rPr>
              <a:t> </a:t>
            </a:r>
            <a:r>
              <a:rPr sz="1100" b="0" spc="10" dirty="0">
                <a:latin typeface="Montserrat Light"/>
                <a:cs typeface="Montserrat Light"/>
              </a:rPr>
              <a:t>the</a:t>
            </a:r>
            <a:r>
              <a:rPr sz="1100" b="0" spc="-5" dirty="0">
                <a:latin typeface="Montserrat Light"/>
                <a:cs typeface="Montserrat Light"/>
              </a:rPr>
              <a:t> </a:t>
            </a:r>
            <a:r>
              <a:rPr sz="1100" b="0" spc="10" dirty="0">
                <a:latin typeface="Montserrat Light"/>
                <a:cs typeface="Montserrat Light"/>
              </a:rPr>
              <a:t>public</a:t>
            </a:r>
            <a:r>
              <a:rPr sz="1100" b="0" dirty="0">
                <a:latin typeface="Montserrat Light"/>
                <a:cs typeface="Montserrat Light"/>
              </a:rPr>
              <a:t> </a:t>
            </a:r>
            <a:r>
              <a:rPr sz="1100" b="0" spc="15" dirty="0">
                <a:latin typeface="Montserrat Light"/>
                <a:cs typeface="Montserrat Light"/>
              </a:rPr>
              <a:t>and</a:t>
            </a:r>
            <a:r>
              <a:rPr sz="1100" b="0" spc="-5" dirty="0">
                <a:latin typeface="Montserrat Light"/>
                <a:cs typeface="Montserrat Light"/>
              </a:rPr>
              <a:t> </a:t>
            </a:r>
            <a:r>
              <a:rPr sz="1100" b="0" spc="15" dirty="0">
                <a:latin typeface="Montserrat Light"/>
                <a:cs typeface="Montserrat Light"/>
              </a:rPr>
              <a:t>government</a:t>
            </a:r>
            <a:r>
              <a:rPr sz="1100" b="0" spc="-20" dirty="0">
                <a:latin typeface="Montserrat Light"/>
                <a:cs typeface="Montserrat Light"/>
              </a:rPr>
              <a:t> </a:t>
            </a:r>
            <a:r>
              <a:rPr sz="1100" b="0" spc="10" dirty="0">
                <a:latin typeface="Montserrat Light"/>
                <a:cs typeface="Montserrat Light"/>
              </a:rPr>
              <a:t>for</a:t>
            </a:r>
            <a:r>
              <a:rPr sz="1100" b="0" spc="5" dirty="0">
                <a:latin typeface="Montserrat Light"/>
                <a:cs typeface="Montserrat Light"/>
              </a:rPr>
              <a:t> </a:t>
            </a:r>
            <a:r>
              <a:rPr sz="1100" b="0" spc="10" dirty="0">
                <a:latin typeface="Montserrat Light"/>
                <a:cs typeface="Montserrat Light"/>
              </a:rPr>
              <a:t>the purpose</a:t>
            </a:r>
            <a:r>
              <a:rPr sz="1100" b="0" spc="-5" dirty="0">
                <a:latin typeface="Montserrat Light"/>
                <a:cs typeface="Montserrat Light"/>
              </a:rPr>
              <a:t> </a:t>
            </a:r>
            <a:r>
              <a:rPr sz="1100" b="0" spc="5" dirty="0">
                <a:latin typeface="Montserrat Light"/>
                <a:cs typeface="Montserrat Light"/>
              </a:rPr>
              <a:t>of </a:t>
            </a:r>
            <a:r>
              <a:rPr sz="1100" b="0" spc="10" dirty="0">
                <a:latin typeface="Montserrat Light"/>
                <a:cs typeface="Montserrat Light"/>
              </a:rPr>
              <a:t>preserving</a:t>
            </a:r>
            <a:r>
              <a:rPr sz="1100" b="0" spc="-15" dirty="0">
                <a:latin typeface="Montserrat Light"/>
                <a:cs typeface="Montserrat Light"/>
              </a:rPr>
              <a:t> </a:t>
            </a:r>
            <a:r>
              <a:rPr sz="1100" b="0" spc="10" dirty="0">
                <a:latin typeface="Montserrat Light"/>
                <a:cs typeface="Montserrat Light"/>
              </a:rPr>
              <a:t>the free</a:t>
            </a:r>
            <a:r>
              <a:rPr sz="1100" b="0" spc="5" dirty="0">
                <a:latin typeface="Montserrat Light"/>
                <a:cs typeface="Montserrat Light"/>
              </a:rPr>
              <a:t> </a:t>
            </a:r>
            <a:r>
              <a:rPr sz="1100" b="0" spc="10" dirty="0">
                <a:latin typeface="Montserrat Light"/>
                <a:cs typeface="Montserrat Light"/>
              </a:rPr>
              <a:t>enterprise</a:t>
            </a:r>
            <a:r>
              <a:rPr sz="1100" b="0" dirty="0">
                <a:latin typeface="Montserrat Light"/>
                <a:cs typeface="Montserrat Light"/>
              </a:rPr>
              <a:t> </a:t>
            </a:r>
            <a:r>
              <a:rPr sz="1100" b="0" spc="15" dirty="0">
                <a:latin typeface="Montserrat Light"/>
                <a:cs typeface="Montserrat Light"/>
              </a:rPr>
              <a:t>system</a:t>
            </a:r>
            <a:r>
              <a:rPr sz="1100" b="0" spc="-25" dirty="0">
                <a:latin typeface="Montserrat Light"/>
                <a:cs typeface="Montserrat Light"/>
              </a:rPr>
              <a:t> </a:t>
            </a:r>
            <a:r>
              <a:rPr sz="1100" b="0" spc="15" dirty="0">
                <a:latin typeface="Montserrat Light"/>
                <a:cs typeface="Montserrat Light"/>
              </a:rPr>
              <a:t>and</a:t>
            </a:r>
            <a:r>
              <a:rPr sz="1100" b="0" spc="-10" dirty="0">
                <a:latin typeface="Montserrat Light"/>
                <a:cs typeface="Montserrat Light"/>
              </a:rPr>
              <a:t> </a:t>
            </a:r>
            <a:r>
              <a:rPr sz="1100" b="0" spc="10" dirty="0">
                <a:latin typeface="Montserrat Light"/>
                <a:cs typeface="Montserrat Light"/>
              </a:rPr>
              <a:t>the</a:t>
            </a:r>
            <a:r>
              <a:rPr sz="1100" b="0" spc="15" dirty="0">
                <a:latin typeface="Montserrat Light"/>
                <a:cs typeface="Montserrat Light"/>
              </a:rPr>
              <a:t> </a:t>
            </a:r>
            <a:r>
              <a:rPr sz="1100" b="0" spc="10" dirty="0">
                <a:latin typeface="Montserrat Light"/>
                <a:cs typeface="Montserrat Light"/>
              </a:rPr>
              <a:t>right</a:t>
            </a:r>
            <a:r>
              <a:rPr sz="1100" b="0" spc="-5" dirty="0">
                <a:latin typeface="Montserrat Light"/>
                <a:cs typeface="Montserrat Light"/>
              </a:rPr>
              <a:t> </a:t>
            </a:r>
            <a:r>
              <a:rPr sz="1100" b="0" spc="10" dirty="0">
                <a:latin typeface="Montserrat Light"/>
                <a:cs typeface="Montserrat Light"/>
              </a:rPr>
              <a:t>to</a:t>
            </a:r>
            <a:r>
              <a:rPr sz="1100" b="0" dirty="0">
                <a:latin typeface="Montserrat Light"/>
                <a:cs typeface="Montserrat Light"/>
              </a:rPr>
              <a:t> </a:t>
            </a:r>
            <a:r>
              <a:rPr sz="1100" b="0" spc="15" dirty="0">
                <a:latin typeface="Montserrat Light"/>
                <a:cs typeface="Montserrat Light"/>
              </a:rPr>
              <a:t>own</a:t>
            </a:r>
            <a:r>
              <a:rPr sz="1100" b="0" spc="-5" dirty="0">
                <a:latin typeface="Montserrat Light"/>
                <a:cs typeface="Montserrat Light"/>
              </a:rPr>
              <a:t> </a:t>
            </a:r>
            <a:r>
              <a:rPr sz="1100" b="0" spc="10" dirty="0">
                <a:latin typeface="Montserrat Light"/>
                <a:cs typeface="Montserrat Light"/>
              </a:rPr>
              <a:t>real</a:t>
            </a:r>
            <a:r>
              <a:rPr sz="1100" b="0" dirty="0">
                <a:latin typeface="Montserrat Light"/>
                <a:cs typeface="Montserrat Light"/>
              </a:rPr>
              <a:t> </a:t>
            </a:r>
            <a:r>
              <a:rPr sz="1100" b="0" spc="10" dirty="0">
                <a:latin typeface="Montserrat Light"/>
                <a:cs typeface="Montserrat Light"/>
              </a:rPr>
              <a:t>property.</a:t>
            </a:r>
            <a:endParaRPr sz="1100" dirty="0">
              <a:latin typeface="Montserrat Light"/>
              <a:cs typeface="Montserrat Light"/>
            </a:endParaRPr>
          </a:p>
          <a:p>
            <a:pPr>
              <a:lnSpc>
                <a:spcPct val="100000"/>
              </a:lnSpc>
            </a:pPr>
            <a:endParaRPr sz="1100" dirty="0">
              <a:latin typeface="Montserrat Light"/>
              <a:cs typeface="Montserrat Light"/>
            </a:endParaRPr>
          </a:p>
          <a:p>
            <a:pPr>
              <a:lnSpc>
                <a:spcPct val="100000"/>
              </a:lnSpc>
              <a:spcBef>
                <a:spcPts val="25"/>
              </a:spcBef>
            </a:pPr>
            <a:endParaRPr sz="1100" dirty="0">
              <a:latin typeface="Montserrat Light"/>
              <a:cs typeface="Montserrat Light"/>
            </a:endParaRPr>
          </a:p>
          <a:p>
            <a:pPr marL="27940" marR="7424420">
              <a:lnSpc>
                <a:spcPct val="152900"/>
              </a:lnSpc>
            </a:pPr>
            <a:r>
              <a:rPr sz="1100" b="1" spc="20" dirty="0">
                <a:latin typeface="Montserrat Light"/>
                <a:cs typeface="Montserrat Light"/>
              </a:rPr>
              <a:t>NA</a:t>
            </a:r>
            <a:r>
              <a:rPr sz="1100" b="1" spc="10" dirty="0">
                <a:latin typeface="Montserrat Light"/>
                <a:cs typeface="Montserrat Light"/>
              </a:rPr>
              <a:t>T</a:t>
            </a:r>
            <a:r>
              <a:rPr sz="1100" b="1" spc="-5" dirty="0">
                <a:latin typeface="Montserrat Light"/>
                <a:cs typeface="Montserrat Light"/>
              </a:rPr>
              <a:t>I</a:t>
            </a:r>
            <a:r>
              <a:rPr sz="1100" b="1" spc="5" dirty="0">
                <a:latin typeface="Montserrat Light"/>
                <a:cs typeface="Montserrat Light"/>
              </a:rPr>
              <a:t>ONA</a:t>
            </a:r>
            <a:r>
              <a:rPr sz="1100" b="1" spc="15" dirty="0">
                <a:latin typeface="Montserrat Light"/>
                <a:cs typeface="Montserrat Light"/>
              </a:rPr>
              <a:t>L</a:t>
            </a:r>
            <a:r>
              <a:rPr sz="1100" b="1" spc="-50" dirty="0">
                <a:latin typeface="Montserrat Light"/>
                <a:cs typeface="Montserrat Light"/>
              </a:rPr>
              <a:t> </a:t>
            </a:r>
            <a:r>
              <a:rPr sz="1100" b="1" spc="20" dirty="0">
                <a:latin typeface="Montserrat Light"/>
                <a:cs typeface="Montserrat Light"/>
              </a:rPr>
              <a:t>ASS</a:t>
            </a:r>
            <a:r>
              <a:rPr sz="1100" b="1" spc="5" dirty="0">
                <a:latin typeface="Montserrat Light"/>
                <a:cs typeface="Montserrat Light"/>
              </a:rPr>
              <a:t>OC</a:t>
            </a:r>
            <a:r>
              <a:rPr sz="1100" b="1" dirty="0">
                <a:latin typeface="Montserrat Light"/>
                <a:cs typeface="Montserrat Light"/>
              </a:rPr>
              <a:t>IA</a:t>
            </a:r>
            <a:r>
              <a:rPr sz="1100" b="1" spc="10" dirty="0">
                <a:latin typeface="Montserrat Light"/>
                <a:cs typeface="Montserrat Light"/>
              </a:rPr>
              <a:t>T</a:t>
            </a:r>
            <a:r>
              <a:rPr sz="1100" b="1" spc="-15" dirty="0">
                <a:latin typeface="Montserrat Light"/>
                <a:cs typeface="Montserrat Light"/>
              </a:rPr>
              <a:t>I</a:t>
            </a:r>
            <a:r>
              <a:rPr sz="1100" b="1" spc="5" dirty="0">
                <a:latin typeface="Montserrat Light"/>
                <a:cs typeface="Montserrat Light"/>
              </a:rPr>
              <a:t>O</a:t>
            </a:r>
            <a:r>
              <a:rPr sz="1100" b="1" spc="20" dirty="0">
                <a:latin typeface="Montserrat Light"/>
                <a:cs typeface="Montserrat Light"/>
              </a:rPr>
              <a:t>N</a:t>
            </a:r>
            <a:r>
              <a:rPr sz="1100" b="1" spc="-35" dirty="0">
                <a:latin typeface="Montserrat Light"/>
                <a:cs typeface="Montserrat Light"/>
              </a:rPr>
              <a:t> </a:t>
            </a:r>
            <a:r>
              <a:rPr sz="1100" b="1" spc="15" dirty="0">
                <a:latin typeface="Montserrat Light"/>
                <a:cs typeface="Montserrat Light"/>
              </a:rPr>
              <a:t>OF</a:t>
            </a:r>
            <a:r>
              <a:rPr sz="1100" b="1" spc="-20" dirty="0">
                <a:latin typeface="Montserrat Light"/>
                <a:cs typeface="Montserrat Light"/>
              </a:rPr>
              <a:t> </a:t>
            </a:r>
            <a:r>
              <a:rPr sz="1100" b="1" spc="15" dirty="0">
                <a:latin typeface="Montserrat Light"/>
                <a:cs typeface="Montserrat Light"/>
              </a:rPr>
              <a:t>RE</a:t>
            </a:r>
            <a:r>
              <a:rPr sz="1100" b="1" spc="10" dirty="0">
                <a:latin typeface="Montserrat Light"/>
                <a:cs typeface="Montserrat Light"/>
              </a:rPr>
              <a:t>A</a:t>
            </a:r>
            <a:r>
              <a:rPr sz="1100" b="1" spc="5" dirty="0">
                <a:latin typeface="Montserrat Light"/>
                <a:cs typeface="Montserrat Light"/>
              </a:rPr>
              <a:t>L</a:t>
            </a:r>
            <a:r>
              <a:rPr sz="1100" b="1" dirty="0">
                <a:latin typeface="Montserrat Light"/>
                <a:cs typeface="Montserrat Light"/>
              </a:rPr>
              <a:t>TO</a:t>
            </a:r>
            <a:r>
              <a:rPr sz="1100" b="1" spc="5" dirty="0">
                <a:latin typeface="Montserrat Light"/>
                <a:cs typeface="Montserrat Light"/>
              </a:rPr>
              <a:t>R</a:t>
            </a:r>
            <a:r>
              <a:rPr sz="1100" b="1" spc="-5" dirty="0">
                <a:latin typeface="Montserrat Light"/>
                <a:cs typeface="Montserrat Light"/>
              </a:rPr>
              <a:t>S</a:t>
            </a:r>
            <a:r>
              <a:rPr sz="1100" b="1" spc="10" dirty="0">
                <a:latin typeface="Montserrat Light"/>
                <a:cs typeface="Montserrat Light"/>
              </a:rPr>
              <a:t>®  RESEARCH</a:t>
            </a:r>
            <a:r>
              <a:rPr sz="1100" b="1" spc="-50" dirty="0">
                <a:latin typeface="Montserrat Light"/>
                <a:cs typeface="Montserrat Light"/>
              </a:rPr>
              <a:t> </a:t>
            </a:r>
            <a:r>
              <a:rPr sz="1100" b="1" spc="15" dirty="0">
                <a:latin typeface="Montserrat Light"/>
                <a:cs typeface="Montserrat Light"/>
              </a:rPr>
              <a:t>GROUP</a:t>
            </a:r>
            <a:endParaRPr sz="1100" b="1" dirty="0">
              <a:latin typeface="Montserrat Light"/>
              <a:cs typeface="Montserrat Light"/>
            </a:endParaRPr>
          </a:p>
          <a:p>
            <a:pPr marL="12700">
              <a:lnSpc>
                <a:spcPct val="100000"/>
              </a:lnSpc>
              <a:spcBef>
                <a:spcPts val="530"/>
              </a:spcBef>
            </a:pPr>
            <a:r>
              <a:rPr sz="1100" b="0" spc="10" dirty="0">
                <a:latin typeface="Montserrat Light"/>
                <a:cs typeface="Montserrat Light"/>
              </a:rPr>
              <a:t>The</a:t>
            </a:r>
            <a:r>
              <a:rPr sz="1100" b="0" dirty="0">
                <a:latin typeface="Montserrat Light"/>
                <a:cs typeface="Montserrat Light"/>
              </a:rPr>
              <a:t> </a:t>
            </a:r>
            <a:r>
              <a:rPr sz="1100" b="0" spc="10" dirty="0">
                <a:latin typeface="Montserrat Light"/>
                <a:cs typeface="Montserrat Light"/>
              </a:rPr>
              <a:t>Mission</a:t>
            </a:r>
            <a:r>
              <a:rPr sz="1100" b="0" spc="-15" dirty="0">
                <a:latin typeface="Montserrat Light"/>
                <a:cs typeface="Montserrat Light"/>
              </a:rPr>
              <a:t> </a:t>
            </a:r>
            <a:r>
              <a:rPr sz="1100" b="0" spc="5" dirty="0">
                <a:latin typeface="Montserrat Light"/>
                <a:cs typeface="Montserrat Light"/>
              </a:rPr>
              <a:t>of</a:t>
            </a:r>
            <a:r>
              <a:rPr sz="1100" b="0" dirty="0">
                <a:latin typeface="Montserrat Light"/>
                <a:cs typeface="Montserrat Light"/>
              </a:rPr>
              <a:t> </a:t>
            </a:r>
            <a:r>
              <a:rPr sz="1100" b="0" spc="10" dirty="0">
                <a:latin typeface="Montserrat Light"/>
                <a:cs typeface="Montserrat Light"/>
              </a:rPr>
              <a:t>the</a:t>
            </a:r>
            <a:r>
              <a:rPr sz="1100" b="0" spc="15" dirty="0">
                <a:latin typeface="Montserrat Light"/>
                <a:cs typeface="Montserrat Light"/>
              </a:rPr>
              <a:t> </a:t>
            </a:r>
            <a:r>
              <a:rPr sz="1100" b="0" spc="10" dirty="0">
                <a:latin typeface="Montserrat Light"/>
                <a:cs typeface="Montserrat Light"/>
              </a:rPr>
              <a:t>NATIONAL</a:t>
            </a:r>
            <a:r>
              <a:rPr sz="1100" b="0" spc="15" dirty="0">
                <a:latin typeface="Montserrat Light"/>
                <a:cs typeface="Montserrat Light"/>
              </a:rPr>
              <a:t> </a:t>
            </a:r>
            <a:r>
              <a:rPr sz="1100" b="0" spc="10" dirty="0">
                <a:latin typeface="Montserrat Light"/>
                <a:cs typeface="Montserrat Light"/>
              </a:rPr>
              <a:t>ASSOCIATION</a:t>
            </a:r>
            <a:r>
              <a:rPr sz="1100" b="0" spc="30" dirty="0">
                <a:latin typeface="Montserrat Light"/>
                <a:cs typeface="Montserrat Light"/>
              </a:rPr>
              <a:t> </a:t>
            </a:r>
            <a:r>
              <a:rPr sz="1100" b="0" spc="15" dirty="0">
                <a:latin typeface="Montserrat Light"/>
                <a:cs typeface="Montserrat Light"/>
              </a:rPr>
              <a:t>OF</a:t>
            </a:r>
            <a:r>
              <a:rPr sz="1100" b="0" spc="10" dirty="0">
                <a:latin typeface="Montserrat Light"/>
                <a:cs typeface="Montserrat Light"/>
              </a:rPr>
              <a:t> </a:t>
            </a:r>
            <a:r>
              <a:rPr sz="1100" b="0" spc="15" dirty="0">
                <a:latin typeface="Montserrat Light"/>
                <a:cs typeface="Montserrat Light"/>
              </a:rPr>
              <a:t>REALTORS®</a:t>
            </a:r>
            <a:r>
              <a:rPr sz="1100" b="0" spc="-5" dirty="0">
                <a:latin typeface="Montserrat Light"/>
                <a:cs typeface="Montserrat Light"/>
              </a:rPr>
              <a:t> </a:t>
            </a:r>
            <a:r>
              <a:rPr sz="1100" b="0" spc="15" dirty="0">
                <a:latin typeface="Montserrat Light"/>
                <a:cs typeface="Montserrat Light"/>
              </a:rPr>
              <a:t>Research</a:t>
            </a:r>
            <a:r>
              <a:rPr sz="1100" b="0" spc="-25" dirty="0">
                <a:latin typeface="Montserrat Light"/>
                <a:cs typeface="Montserrat Light"/>
              </a:rPr>
              <a:t> </a:t>
            </a:r>
            <a:r>
              <a:rPr sz="1100" b="0" spc="10" dirty="0">
                <a:latin typeface="Montserrat Light"/>
                <a:cs typeface="Montserrat Light"/>
              </a:rPr>
              <a:t>Group </a:t>
            </a:r>
            <a:r>
              <a:rPr sz="1100" b="0" spc="5" dirty="0">
                <a:latin typeface="Montserrat Light"/>
                <a:cs typeface="Montserrat Light"/>
              </a:rPr>
              <a:t>is</a:t>
            </a:r>
            <a:r>
              <a:rPr sz="1100" b="0" dirty="0">
                <a:latin typeface="Montserrat Light"/>
                <a:cs typeface="Montserrat Light"/>
              </a:rPr>
              <a:t> </a:t>
            </a:r>
            <a:r>
              <a:rPr sz="1100" b="0" spc="10" dirty="0">
                <a:latin typeface="Montserrat Light"/>
                <a:cs typeface="Montserrat Light"/>
              </a:rPr>
              <a:t>to</a:t>
            </a:r>
            <a:endParaRPr sz="1100" dirty="0">
              <a:latin typeface="Montserrat Light"/>
              <a:cs typeface="Montserrat Light"/>
            </a:endParaRPr>
          </a:p>
          <a:p>
            <a:pPr marL="12700" marR="4507865">
              <a:lnSpc>
                <a:spcPct val="151800"/>
              </a:lnSpc>
            </a:pPr>
            <a:r>
              <a:rPr sz="1100" b="0" spc="10" dirty="0">
                <a:latin typeface="Montserrat Light"/>
                <a:cs typeface="Montserrat Light"/>
              </a:rPr>
              <a:t>produce timely, data-driven </a:t>
            </a:r>
            <a:r>
              <a:rPr sz="1100" b="0" spc="15" dirty="0">
                <a:latin typeface="Montserrat Light"/>
                <a:cs typeface="Montserrat Light"/>
              </a:rPr>
              <a:t>market </a:t>
            </a:r>
            <a:r>
              <a:rPr sz="1100" b="0" spc="10" dirty="0">
                <a:latin typeface="Montserrat Light"/>
                <a:cs typeface="Montserrat Light"/>
              </a:rPr>
              <a:t>analysis </a:t>
            </a:r>
            <a:r>
              <a:rPr sz="1100" b="0" spc="15" dirty="0">
                <a:latin typeface="Montserrat Light"/>
                <a:cs typeface="Montserrat Light"/>
              </a:rPr>
              <a:t>and </a:t>
            </a:r>
            <a:r>
              <a:rPr sz="1100" b="0" spc="10" dirty="0">
                <a:latin typeface="Montserrat Light"/>
                <a:cs typeface="Montserrat Light"/>
              </a:rPr>
              <a:t>authoritative business intelligence to serve </a:t>
            </a:r>
            <a:r>
              <a:rPr sz="1100" b="0" spc="15" dirty="0">
                <a:latin typeface="Montserrat Light"/>
                <a:cs typeface="Montserrat Light"/>
              </a:rPr>
              <a:t> members,</a:t>
            </a:r>
            <a:r>
              <a:rPr sz="1100" b="0" spc="-30" dirty="0">
                <a:latin typeface="Montserrat Light"/>
                <a:cs typeface="Montserrat Light"/>
              </a:rPr>
              <a:t> </a:t>
            </a:r>
            <a:r>
              <a:rPr sz="1100" b="0" spc="15" dirty="0">
                <a:latin typeface="Montserrat Light"/>
                <a:cs typeface="Montserrat Light"/>
              </a:rPr>
              <a:t>and</a:t>
            </a:r>
            <a:r>
              <a:rPr sz="1100" b="0" spc="10" dirty="0">
                <a:latin typeface="Montserrat Light"/>
                <a:cs typeface="Montserrat Light"/>
              </a:rPr>
              <a:t> inform</a:t>
            </a:r>
            <a:r>
              <a:rPr sz="1100" b="0" spc="-5" dirty="0">
                <a:latin typeface="Montserrat Light"/>
                <a:cs typeface="Montserrat Light"/>
              </a:rPr>
              <a:t> </a:t>
            </a:r>
            <a:r>
              <a:rPr sz="1100" b="0" spc="10" dirty="0">
                <a:latin typeface="Montserrat Light"/>
                <a:cs typeface="Montserrat Light"/>
              </a:rPr>
              <a:t>consumers,</a:t>
            </a:r>
            <a:r>
              <a:rPr sz="1100" b="0" spc="-20" dirty="0">
                <a:latin typeface="Montserrat Light"/>
                <a:cs typeface="Montserrat Light"/>
              </a:rPr>
              <a:t> </a:t>
            </a:r>
            <a:r>
              <a:rPr sz="1100" b="0" spc="10" dirty="0">
                <a:latin typeface="Montserrat Light"/>
                <a:cs typeface="Montserrat Light"/>
              </a:rPr>
              <a:t>policymakers</a:t>
            </a:r>
            <a:r>
              <a:rPr sz="1100" b="0" spc="-15" dirty="0">
                <a:latin typeface="Montserrat Light"/>
                <a:cs typeface="Montserrat Light"/>
              </a:rPr>
              <a:t> </a:t>
            </a:r>
            <a:r>
              <a:rPr sz="1100" b="0" spc="15" dirty="0">
                <a:latin typeface="Montserrat Light"/>
                <a:cs typeface="Montserrat Light"/>
              </a:rPr>
              <a:t>and</a:t>
            </a:r>
            <a:r>
              <a:rPr sz="1100" b="0" dirty="0">
                <a:latin typeface="Montserrat Light"/>
                <a:cs typeface="Montserrat Light"/>
              </a:rPr>
              <a:t> </a:t>
            </a:r>
            <a:r>
              <a:rPr sz="1100" b="0" spc="10" dirty="0">
                <a:latin typeface="Montserrat Light"/>
                <a:cs typeface="Montserrat Light"/>
              </a:rPr>
              <a:t>the</a:t>
            </a:r>
            <a:r>
              <a:rPr sz="1100" b="0" spc="20" dirty="0">
                <a:latin typeface="Montserrat Light"/>
                <a:cs typeface="Montserrat Light"/>
              </a:rPr>
              <a:t> </a:t>
            </a:r>
            <a:r>
              <a:rPr sz="1100" b="0" spc="15" dirty="0">
                <a:latin typeface="Montserrat Light"/>
                <a:cs typeface="Montserrat Light"/>
              </a:rPr>
              <a:t>media</a:t>
            </a:r>
            <a:r>
              <a:rPr sz="1100" b="0" spc="-10" dirty="0">
                <a:latin typeface="Montserrat Light"/>
                <a:cs typeface="Montserrat Light"/>
              </a:rPr>
              <a:t> </a:t>
            </a:r>
            <a:r>
              <a:rPr sz="1100" b="0" spc="10" dirty="0">
                <a:latin typeface="Montserrat Light"/>
                <a:cs typeface="Montserrat Light"/>
              </a:rPr>
              <a:t>in</a:t>
            </a:r>
            <a:r>
              <a:rPr sz="1100" b="0" spc="5" dirty="0">
                <a:latin typeface="Montserrat Light"/>
                <a:cs typeface="Montserrat Light"/>
              </a:rPr>
              <a:t> </a:t>
            </a:r>
            <a:r>
              <a:rPr sz="1100" b="0" spc="15" dirty="0">
                <a:latin typeface="Montserrat Light"/>
                <a:cs typeface="Montserrat Light"/>
              </a:rPr>
              <a:t>a</a:t>
            </a:r>
            <a:r>
              <a:rPr sz="1100" b="0" spc="20" dirty="0">
                <a:latin typeface="Montserrat Light"/>
                <a:cs typeface="Montserrat Light"/>
              </a:rPr>
              <a:t> </a:t>
            </a:r>
            <a:r>
              <a:rPr sz="1100" b="0" spc="10" dirty="0">
                <a:latin typeface="Montserrat Light"/>
                <a:cs typeface="Montserrat Light"/>
              </a:rPr>
              <a:t>professional</a:t>
            </a:r>
            <a:r>
              <a:rPr sz="1100" b="0" spc="-20" dirty="0">
                <a:latin typeface="Montserrat Light"/>
                <a:cs typeface="Montserrat Light"/>
              </a:rPr>
              <a:t> </a:t>
            </a:r>
            <a:r>
              <a:rPr sz="1100" b="0" spc="15" dirty="0">
                <a:latin typeface="Montserrat Light"/>
                <a:cs typeface="Montserrat Light"/>
              </a:rPr>
              <a:t>and</a:t>
            </a:r>
            <a:r>
              <a:rPr sz="1100" b="0" dirty="0">
                <a:latin typeface="Montserrat Light"/>
                <a:cs typeface="Montserrat Light"/>
              </a:rPr>
              <a:t> </a:t>
            </a:r>
            <a:r>
              <a:rPr sz="1100" b="0" spc="10" dirty="0">
                <a:latin typeface="Montserrat Light"/>
                <a:cs typeface="Montserrat Light"/>
              </a:rPr>
              <a:t>accessible </a:t>
            </a:r>
            <a:r>
              <a:rPr sz="1100" b="0" spc="-204" dirty="0">
                <a:latin typeface="Montserrat Light"/>
                <a:cs typeface="Montserrat Light"/>
              </a:rPr>
              <a:t> </a:t>
            </a:r>
            <a:r>
              <a:rPr sz="1100" b="0" spc="10" dirty="0">
                <a:latin typeface="Montserrat Light"/>
                <a:cs typeface="Montserrat Light"/>
              </a:rPr>
              <a:t>manner.</a:t>
            </a:r>
            <a:endParaRPr sz="1100" dirty="0">
              <a:latin typeface="Montserrat Light"/>
              <a:cs typeface="Montserrat Light"/>
            </a:endParaRPr>
          </a:p>
          <a:p>
            <a:pPr>
              <a:lnSpc>
                <a:spcPct val="100000"/>
              </a:lnSpc>
            </a:pPr>
            <a:endParaRPr sz="1100" dirty="0">
              <a:latin typeface="Montserrat Light"/>
              <a:cs typeface="Montserrat Light"/>
            </a:endParaRPr>
          </a:p>
          <a:p>
            <a:pPr marL="12700">
              <a:lnSpc>
                <a:spcPct val="100000"/>
              </a:lnSpc>
              <a:spcBef>
                <a:spcPts val="710"/>
              </a:spcBef>
            </a:pPr>
            <a:r>
              <a:rPr sz="1100" b="0" spc="15" dirty="0">
                <a:latin typeface="Montserrat Light"/>
                <a:cs typeface="Montserrat Light"/>
              </a:rPr>
              <a:t>To</a:t>
            </a:r>
            <a:r>
              <a:rPr sz="1100" b="0" spc="-10" dirty="0">
                <a:latin typeface="Montserrat Light"/>
                <a:cs typeface="Montserrat Light"/>
              </a:rPr>
              <a:t> </a:t>
            </a:r>
            <a:r>
              <a:rPr sz="1100" b="0" spc="10" dirty="0">
                <a:latin typeface="Montserrat Light"/>
                <a:cs typeface="Montserrat Light"/>
              </a:rPr>
              <a:t>find</a:t>
            </a:r>
            <a:r>
              <a:rPr sz="1100" b="0" dirty="0">
                <a:latin typeface="Montserrat Light"/>
                <a:cs typeface="Montserrat Light"/>
              </a:rPr>
              <a:t> </a:t>
            </a:r>
            <a:r>
              <a:rPr sz="1100" b="0" spc="10" dirty="0">
                <a:latin typeface="Montserrat Light"/>
                <a:cs typeface="Montserrat Light"/>
              </a:rPr>
              <a:t>out</a:t>
            </a:r>
            <a:r>
              <a:rPr sz="1100" b="0" dirty="0">
                <a:latin typeface="Montserrat Light"/>
                <a:cs typeface="Montserrat Light"/>
              </a:rPr>
              <a:t> </a:t>
            </a:r>
            <a:r>
              <a:rPr sz="1100" b="0" spc="10" dirty="0">
                <a:latin typeface="Montserrat Light"/>
                <a:cs typeface="Montserrat Light"/>
              </a:rPr>
              <a:t>about other</a:t>
            </a:r>
            <a:r>
              <a:rPr sz="1100" b="0" spc="-5" dirty="0">
                <a:latin typeface="Montserrat Light"/>
                <a:cs typeface="Montserrat Light"/>
              </a:rPr>
              <a:t> </a:t>
            </a:r>
            <a:r>
              <a:rPr sz="1100" b="0" spc="10" dirty="0">
                <a:latin typeface="Montserrat Light"/>
                <a:cs typeface="Montserrat Light"/>
              </a:rPr>
              <a:t>products</a:t>
            </a:r>
            <a:r>
              <a:rPr sz="1100" b="0" dirty="0">
                <a:latin typeface="Montserrat Light"/>
                <a:cs typeface="Montserrat Light"/>
              </a:rPr>
              <a:t> </a:t>
            </a:r>
            <a:r>
              <a:rPr sz="1100" b="0" spc="10" dirty="0">
                <a:latin typeface="Montserrat Light"/>
                <a:cs typeface="Montserrat Light"/>
              </a:rPr>
              <a:t>from</a:t>
            </a:r>
            <a:r>
              <a:rPr sz="1100" b="0" dirty="0">
                <a:latin typeface="Montserrat Light"/>
                <a:cs typeface="Montserrat Light"/>
              </a:rPr>
              <a:t> </a:t>
            </a:r>
            <a:r>
              <a:rPr sz="1100" b="0" spc="10" dirty="0">
                <a:latin typeface="Montserrat Light"/>
                <a:cs typeface="Montserrat Light"/>
              </a:rPr>
              <a:t>NAR’s</a:t>
            </a:r>
            <a:r>
              <a:rPr sz="1100" b="0" spc="-10" dirty="0">
                <a:latin typeface="Montserrat Light"/>
                <a:cs typeface="Montserrat Light"/>
              </a:rPr>
              <a:t> </a:t>
            </a:r>
            <a:r>
              <a:rPr sz="1100" b="0" spc="15" dirty="0">
                <a:latin typeface="Montserrat Light"/>
                <a:cs typeface="Montserrat Light"/>
              </a:rPr>
              <a:t>Research</a:t>
            </a:r>
            <a:r>
              <a:rPr sz="1100" b="0" spc="-30" dirty="0">
                <a:latin typeface="Montserrat Light"/>
                <a:cs typeface="Montserrat Light"/>
              </a:rPr>
              <a:t> </a:t>
            </a:r>
            <a:r>
              <a:rPr sz="1100" b="0" spc="10" dirty="0">
                <a:latin typeface="Montserrat Light"/>
                <a:cs typeface="Montserrat Light"/>
              </a:rPr>
              <a:t>Group,</a:t>
            </a:r>
            <a:r>
              <a:rPr sz="1100" b="0" dirty="0">
                <a:latin typeface="Montserrat Light"/>
                <a:cs typeface="Montserrat Light"/>
              </a:rPr>
              <a:t> </a:t>
            </a:r>
            <a:r>
              <a:rPr sz="1100" b="0" spc="10" dirty="0">
                <a:latin typeface="Montserrat Light"/>
                <a:cs typeface="Montserrat Light"/>
              </a:rPr>
              <a:t>visit</a:t>
            </a:r>
            <a:endParaRPr sz="1100" dirty="0">
              <a:latin typeface="Montserrat Light"/>
              <a:cs typeface="Montserrat Light"/>
            </a:endParaRPr>
          </a:p>
          <a:p>
            <a:pPr marL="12700">
              <a:lnSpc>
                <a:spcPct val="100000"/>
              </a:lnSpc>
              <a:spcBef>
                <a:spcPts val="530"/>
              </a:spcBef>
            </a:pPr>
            <a:r>
              <a:rPr sz="1100" b="0" dirty="0">
                <a:latin typeface="Montserrat Light"/>
                <a:cs typeface="Montserrat Light"/>
              </a:rPr>
              <a:t>nar.realtor/research-and-statistics</a:t>
            </a:r>
            <a:r>
              <a:rPr lang="en-US" sz="1100" b="0" dirty="0">
                <a:latin typeface="Montserrat Light"/>
                <a:cs typeface="Montserrat Light"/>
              </a:rPr>
              <a:t> </a:t>
            </a:r>
            <a:endParaRPr sz="1100" dirty="0">
              <a:latin typeface="Montserrat Light"/>
              <a:cs typeface="Montserrat Light"/>
            </a:endParaRPr>
          </a:p>
          <a:p>
            <a:pPr>
              <a:lnSpc>
                <a:spcPct val="100000"/>
              </a:lnSpc>
            </a:pPr>
            <a:endParaRPr sz="1100" dirty="0">
              <a:latin typeface="Montserrat Light"/>
              <a:cs typeface="Montserrat Light"/>
            </a:endParaRPr>
          </a:p>
          <a:p>
            <a:pPr marL="27940">
              <a:lnSpc>
                <a:spcPct val="100000"/>
              </a:lnSpc>
              <a:spcBef>
                <a:spcPts val="695"/>
              </a:spcBef>
            </a:pPr>
            <a:r>
              <a:rPr sz="1100" b="0" spc="20" dirty="0">
                <a:latin typeface="Montserrat Light"/>
                <a:cs typeface="Montserrat Light"/>
              </a:rPr>
              <a:t>NA</a:t>
            </a:r>
            <a:r>
              <a:rPr sz="1100" b="0" spc="10" dirty="0">
                <a:latin typeface="Montserrat Light"/>
                <a:cs typeface="Montserrat Light"/>
              </a:rPr>
              <a:t>T</a:t>
            </a:r>
            <a:r>
              <a:rPr sz="1100" b="0" spc="-5" dirty="0">
                <a:latin typeface="Montserrat Light"/>
                <a:cs typeface="Montserrat Light"/>
              </a:rPr>
              <a:t>I</a:t>
            </a:r>
            <a:r>
              <a:rPr sz="1100" b="0" spc="5" dirty="0">
                <a:latin typeface="Montserrat Light"/>
                <a:cs typeface="Montserrat Light"/>
              </a:rPr>
              <a:t>ONA</a:t>
            </a:r>
            <a:r>
              <a:rPr sz="1100" b="0" spc="15" dirty="0">
                <a:latin typeface="Montserrat Light"/>
                <a:cs typeface="Montserrat Light"/>
              </a:rPr>
              <a:t>L</a:t>
            </a:r>
            <a:r>
              <a:rPr sz="1100" b="0" spc="-50" dirty="0">
                <a:latin typeface="Montserrat Light"/>
                <a:cs typeface="Montserrat Light"/>
              </a:rPr>
              <a:t> </a:t>
            </a:r>
            <a:r>
              <a:rPr sz="1100" b="0" spc="20" dirty="0">
                <a:latin typeface="Montserrat Light"/>
                <a:cs typeface="Montserrat Light"/>
              </a:rPr>
              <a:t>ASS</a:t>
            </a:r>
            <a:r>
              <a:rPr sz="1100" b="0" spc="5" dirty="0">
                <a:latin typeface="Montserrat Light"/>
                <a:cs typeface="Montserrat Light"/>
              </a:rPr>
              <a:t>OC</a:t>
            </a:r>
            <a:r>
              <a:rPr sz="1100" b="0" dirty="0">
                <a:latin typeface="Montserrat Light"/>
                <a:cs typeface="Montserrat Light"/>
              </a:rPr>
              <a:t>IA</a:t>
            </a:r>
            <a:r>
              <a:rPr sz="1100" b="0" spc="10" dirty="0">
                <a:latin typeface="Montserrat Light"/>
                <a:cs typeface="Montserrat Light"/>
              </a:rPr>
              <a:t>T</a:t>
            </a:r>
            <a:r>
              <a:rPr sz="1100" b="0" spc="-15" dirty="0">
                <a:latin typeface="Montserrat Light"/>
                <a:cs typeface="Montserrat Light"/>
              </a:rPr>
              <a:t>I</a:t>
            </a:r>
            <a:r>
              <a:rPr sz="1100" b="0" spc="5" dirty="0">
                <a:latin typeface="Montserrat Light"/>
                <a:cs typeface="Montserrat Light"/>
              </a:rPr>
              <a:t>O</a:t>
            </a:r>
            <a:r>
              <a:rPr sz="1100" b="0" spc="20" dirty="0">
                <a:latin typeface="Montserrat Light"/>
                <a:cs typeface="Montserrat Light"/>
              </a:rPr>
              <a:t>N</a:t>
            </a:r>
            <a:r>
              <a:rPr sz="1100" b="0" spc="-35" dirty="0">
                <a:latin typeface="Montserrat Light"/>
                <a:cs typeface="Montserrat Light"/>
              </a:rPr>
              <a:t> </a:t>
            </a:r>
            <a:r>
              <a:rPr sz="1100" b="0" spc="15" dirty="0">
                <a:latin typeface="Montserrat Light"/>
                <a:cs typeface="Montserrat Light"/>
              </a:rPr>
              <a:t>OF</a:t>
            </a:r>
            <a:r>
              <a:rPr sz="1100" b="0" spc="-20" dirty="0">
                <a:latin typeface="Montserrat Light"/>
                <a:cs typeface="Montserrat Light"/>
              </a:rPr>
              <a:t> </a:t>
            </a:r>
            <a:r>
              <a:rPr sz="1100" b="0" spc="15" dirty="0">
                <a:latin typeface="Montserrat Light"/>
                <a:cs typeface="Montserrat Light"/>
              </a:rPr>
              <a:t>RE</a:t>
            </a:r>
            <a:r>
              <a:rPr sz="1100" b="0" spc="10" dirty="0">
                <a:latin typeface="Montserrat Light"/>
                <a:cs typeface="Montserrat Light"/>
              </a:rPr>
              <a:t>A</a:t>
            </a:r>
            <a:r>
              <a:rPr sz="1100" b="0" spc="5" dirty="0">
                <a:latin typeface="Montserrat Light"/>
                <a:cs typeface="Montserrat Light"/>
              </a:rPr>
              <a:t>L</a:t>
            </a:r>
            <a:r>
              <a:rPr sz="1100" b="0" dirty="0">
                <a:latin typeface="Montserrat Light"/>
                <a:cs typeface="Montserrat Light"/>
              </a:rPr>
              <a:t>TO</a:t>
            </a:r>
            <a:r>
              <a:rPr sz="1100" b="0" spc="5" dirty="0">
                <a:latin typeface="Montserrat Light"/>
                <a:cs typeface="Montserrat Light"/>
              </a:rPr>
              <a:t>R</a:t>
            </a:r>
            <a:r>
              <a:rPr sz="1100" b="0" spc="-5" dirty="0">
                <a:latin typeface="Montserrat Light"/>
                <a:cs typeface="Montserrat Light"/>
              </a:rPr>
              <a:t>S</a:t>
            </a:r>
            <a:r>
              <a:rPr sz="1100" b="0" spc="20" dirty="0">
                <a:latin typeface="Montserrat Light"/>
                <a:cs typeface="Montserrat Light"/>
              </a:rPr>
              <a:t>®</a:t>
            </a:r>
            <a:endParaRPr sz="1100" dirty="0">
              <a:latin typeface="Montserrat Light"/>
              <a:cs typeface="Montserrat Light"/>
            </a:endParaRPr>
          </a:p>
          <a:p>
            <a:pPr marL="27940">
              <a:lnSpc>
                <a:spcPct val="100000"/>
              </a:lnSpc>
              <a:spcBef>
                <a:spcPts val="530"/>
              </a:spcBef>
            </a:pPr>
            <a:r>
              <a:rPr sz="1100" b="0" spc="15" dirty="0">
                <a:latin typeface="Montserrat Light"/>
                <a:cs typeface="Montserrat Light"/>
              </a:rPr>
              <a:t>Res</a:t>
            </a:r>
            <a:r>
              <a:rPr sz="1100" b="0" spc="20" dirty="0">
                <a:latin typeface="Montserrat Light"/>
                <a:cs typeface="Montserrat Light"/>
              </a:rPr>
              <a:t>e</a:t>
            </a:r>
            <a:r>
              <a:rPr sz="1100" b="0" spc="10" dirty="0">
                <a:latin typeface="Montserrat Light"/>
                <a:cs typeface="Montserrat Light"/>
              </a:rPr>
              <a:t>ar</a:t>
            </a:r>
            <a:r>
              <a:rPr sz="1100" b="0" spc="15" dirty="0">
                <a:latin typeface="Montserrat Light"/>
                <a:cs typeface="Montserrat Light"/>
              </a:rPr>
              <a:t>ch</a:t>
            </a:r>
            <a:r>
              <a:rPr sz="1100" b="0" spc="-30" dirty="0">
                <a:latin typeface="Montserrat Light"/>
                <a:cs typeface="Montserrat Light"/>
              </a:rPr>
              <a:t> </a:t>
            </a:r>
            <a:r>
              <a:rPr sz="1100" b="0" spc="10" dirty="0">
                <a:latin typeface="Montserrat Light"/>
                <a:cs typeface="Montserrat Light"/>
              </a:rPr>
              <a:t>Gro</a:t>
            </a:r>
            <a:r>
              <a:rPr sz="1100" b="0" spc="15" dirty="0">
                <a:latin typeface="Montserrat Light"/>
                <a:cs typeface="Montserrat Light"/>
              </a:rPr>
              <a:t>up</a:t>
            </a:r>
            <a:endParaRPr sz="1100" dirty="0">
              <a:latin typeface="Montserrat Light"/>
              <a:cs typeface="Montserrat Light"/>
            </a:endParaRPr>
          </a:p>
          <a:p>
            <a:pPr marL="27940" marR="8132445">
              <a:lnSpc>
                <a:spcPts val="1560"/>
              </a:lnSpc>
              <a:spcBef>
                <a:spcPts val="130"/>
              </a:spcBef>
            </a:pPr>
            <a:r>
              <a:rPr sz="1100" b="0" spc="15" dirty="0">
                <a:latin typeface="Montserrat Light"/>
                <a:cs typeface="Montserrat Light"/>
              </a:rPr>
              <a:t>500</a:t>
            </a:r>
            <a:r>
              <a:rPr sz="1100" b="0" spc="-20" dirty="0">
                <a:latin typeface="Montserrat Light"/>
                <a:cs typeface="Montserrat Light"/>
              </a:rPr>
              <a:t> </a:t>
            </a:r>
            <a:r>
              <a:rPr sz="1100" b="0" spc="15" dirty="0">
                <a:latin typeface="Montserrat Light"/>
                <a:cs typeface="Montserrat Light"/>
              </a:rPr>
              <a:t>New</a:t>
            </a:r>
            <a:r>
              <a:rPr sz="1100" b="0" spc="-10" dirty="0">
                <a:latin typeface="Montserrat Light"/>
                <a:cs typeface="Montserrat Light"/>
              </a:rPr>
              <a:t> </a:t>
            </a:r>
            <a:r>
              <a:rPr sz="1100" b="0" spc="15" dirty="0">
                <a:latin typeface="Montserrat Light"/>
                <a:cs typeface="Montserrat Light"/>
              </a:rPr>
              <a:t>Jersey</a:t>
            </a:r>
            <a:r>
              <a:rPr sz="1100" b="0" spc="-40" dirty="0">
                <a:latin typeface="Montserrat Light"/>
                <a:cs typeface="Montserrat Light"/>
              </a:rPr>
              <a:t> </a:t>
            </a:r>
            <a:r>
              <a:rPr sz="1100" b="0" spc="10" dirty="0">
                <a:latin typeface="Montserrat Light"/>
                <a:cs typeface="Montserrat Light"/>
              </a:rPr>
              <a:t>Avenue,</a:t>
            </a:r>
            <a:r>
              <a:rPr sz="1100" b="0" spc="-10" dirty="0">
                <a:latin typeface="Montserrat Light"/>
                <a:cs typeface="Montserrat Light"/>
              </a:rPr>
              <a:t> </a:t>
            </a:r>
            <a:r>
              <a:rPr sz="1100" b="0" spc="15" dirty="0">
                <a:latin typeface="Montserrat Light"/>
                <a:cs typeface="Montserrat Light"/>
              </a:rPr>
              <a:t>NW </a:t>
            </a:r>
            <a:r>
              <a:rPr sz="1100" b="0" spc="-204" dirty="0">
                <a:latin typeface="Montserrat Light"/>
                <a:cs typeface="Montserrat Light"/>
              </a:rPr>
              <a:t> </a:t>
            </a:r>
            <a:r>
              <a:rPr sz="1100" b="0" spc="10" dirty="0">
                <a:latin typeface="Montserrat Light"/>
                <a:cs typeface="Montserrat Light"/>
              </a:rPr>
              <a:t>Washington,</a:t>
            </a:r>
            <a:r>
              <a:rPr sz="1100" b="0" spc="-20" dirty="0">
                <a:latin typeface="Montserrat Light"/>
                <a:cs typeface="Montserrat Light"/>
              </a:rPr>
              <a:t> </a:t>
            </a:r>
            <a:r>
              <a:rPr sz="1100" b="0" spc="15" dirty="0">
                <a:latin typeface="Montserrat Light"/>
                <a:cs typeface="Montserrat Light"/>
              </a:rPr>
              <a:t>DC</a:t>
            </a:r>
            <a:r>
              <a:rPr sz="1100" b="0" spc="-5" dirty="0">
                <a:latin typeface="Montserrat Light"/>
                <a:cs typeface="Montserrat Light"/>
              </a:rPr>
              <a:t> </a:t>
            </a:r>
            <a:r>
              <a:rPr sz="1100" b="0" spc="15" dirty="0">
                <a:latin typeface="Montserrat Light"/>
                <a:cs typeface="Montserrat Light"/>
              </a:rPr>
              <a:t>20001</a:t>
            </a:r>
            <a:endParaRPr sz="1100" dirty="0">
              <a:latin typeface="Montserrat Light"/>
              <a:cs typeface="Montserrat Light"/>
            </a:endParaRPr>
          </a:p>
          <a:p>
            <a:pPr marL="27940">
              <a:lnSpc>
                <a:spcPct val="100000"/>
              </a:lnSpc>
              <a:spcBef>
                <a:spcPts val="385"/>
              </a:spcBef>
            </a:pPr>
            <a:r>
              <a:rPr sz="1100" b="0" spc="10" dirty="0">
                <a:latin typeface="Montserrat Light"/>
                <a:cs typeface="Montserrat Light"/>
              </a:rPr>
              <a:t>202-383-1000</a:t>
            </a:r>
            <a:endParaRPr sz="1100" dirty="0">
              <a:latin typeface="Montserrat Light"/>
              <a:cs typeface="Montserrat Light"/>
            </a:endParaRPr>
          </a:p>
          <a:p>
            <a:pPr marL="27940">
              <a:lnSpc>
                <a:spcPct val="100000"/>
              </a:lnSpc>
              <a:spcBef>
                <a:spcPts val="530"/>
              </a:spcBef>
            </a:pPr>
            <a:r>
              <a:rPr lang="en-US" sz="1100" u="sng" spc="5" dirty="0" err="1">
                <a:solidFill>
                  <a:srgbClr val="0000FF"/>
                </a:solidFill>
                <a:uFill>
                  <a:solidFill>
                    <a:srgbClr val="000000"/>
                  </a:solidFill>
                </a:uFill>
                <a:latin typeface="Montserrat Light"/>
                <a:cs typeface="Montserrat Light"/>
              </a:rPr>
              <a:t>data@nar.realtor</a:t>
            </a:r>
            <a:endParaRPr sz="1100" dirty="0">
              <a:latin typeface="Montserrat Light"/>
              <a:cs typeface="Montserrat Light"/>
            </a:endParaRPr>
          </a:p>
        </p:txBody>
      </p:sp>
      <p:pic>
        <p:nvPicPr>
          <p:cNvPr id="7" name="Picture 6" descr="Text&#10;&#10;Description automatically generated with low confidence">
            <a:extLst>
              <a:ext uri="{FF2B5EF4-FFF2-40B4-BE49-F238E27FC236}">
                <a16:creationId xmlns:a16="http://schemas.microsoft.com/office/drawing/2014/main" id="{DA83B754-8B53-4C16-B4E1-EFA529919F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3600" y="6394424"/>
            <a:ext cx="1143000" cy="317500"/>
          </a:xfrm>
          <a:prstGeom prst="rect">
            <a:avLst/>
          </a:prstGeom>
        </p:spPr>
      </p:pic>
      <p:sp>
        <p:nvSpPr>
          <p:cNvPr id="4" name="Rectangle 3">
            <a:extLst>
              <a:ext uri="{FF2B5EF4-FFF2-40B4-BE49-F238E27FC236}">
                <a16:creationId xmlns:a16="http://schemas.microsoft.com/office/drawing/2014/main" id="{37E02138-6841-4AE4-A8FB-B5696F1D66F4}"/>
              </a:ext>
            </a:extLst>
          </p:cNvPr>
          <p:cNvSpPr/>
          <p:nvPr/>
        </p:nvSpPr>
        <p:spPr>
          <a:xfrm>
            <a:off x="11173675" y="6414674"/>
            <a:ext cx="341760"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B03D32D-F1BC-4E9C-97E1-36CFF5B22341}" type="slidenum">
              <a:rPr lang="en-US" sz="1200" smtClean="0">
                <a:solidFill>
                  <a:srgbClr val="888888"/>
                </a:solidFill>
                <a:cs typeface="Calibri"/>
              </a:rPr>
              <a:pPr marL="0" marR="0" lvl="0" indent="0" algn="l" defTabSz="914400" rtl="0" eaLnBrk="1" fontAlgn="auto" latinLnBrk="0" hangingPunct="1">
                <a:lnSpc>
                  <a:spcPct val="100000"/>
                </a:lnSpc>
                <a:spcBef>
                  <a:spcPts val="0"/>
                </a:spcBef>
                <a:spcAft>
                  <a:spcPts val="0"/>
                </a:spcAft>
                <a:buClrTx/>
                <a:buSzTx/>
                <a:buFontTx/>
                <a:buNone/>
                <a:tabLst/>
                <a:defRPr/>
              </a:pPr>
              <a:t>39</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1">
            <a:extLst>
              <a:ext uri="{FF2B5EF4-FFF2-40B4-BE49-F238E27FC236}">
                <a16:creationId xmlns:a16="http://schemas.microsoft.com/office/drawing/2014/main" id="{9762637A-0C09-4BEA-A945-54813CA53960}"/>
              </a:ext>
            </a:extLst>
          </p:cNvPr>
          <p:cNvSpPr txBox="1">
            <a:spLocks/>
          </p:cNvSpPr>
          <p:nvPr/>
        </p:nvSpPr>
        <p:spPr>
          <a:xfrm>
            <a:off x="304800" y="182312"/>
            <a:ext cx="11734799" cy="6461107"/>
          </a:xfrm>
          <a:prstGeom prst="rect">
            <a:avLst/>
          </a:prstGeom>
        </p:spPr>
        <p:txBody>
          <a:bodyPr vert="horz" lIns="91440" tIns="45720" rIns="91440" bIns="45720" numCol="2" spcCol="18288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b="1" dirty="0">
                <a:latin typeface="Montserrat" panose="00000500000000000000" pitchFamily="2" charset="0"/>
              </a:rPr>
              <a:t>Introduction: National</a:t>
            </a:r>
          </a:p>
          <a:p>
            <a:pPr algn="l">
              <a:tabLst>
                <a:tab pos="5372100" algn="l"/>
                <a:tab pos="5600700" algn="l"/>
              </a:tabLst>
            </a:pPr>
            <a:endParaRPr lang="en-US" sz="1300" b="1" dirty="0">
              <a:latin typeface="Montserrat" panose="00000500000000000000" pitchFamily="2" charset="0"/>
            </a:endParaRPr>
          </a:p>
        </p:txBody>
      </p:sp>
      <p:sp>
        <p:nvSpPr>
          <p:cNvPr id="2" name="Slide Number Placeholder 1">
            <a:extLst>
              <a:ext uri="{FF2B5EF4-FFF2-40B4-BE49-F238E27FC236}">
                <a16:creationId xmlns:a16="http://schemas.microsoft.com/office/drawing/2014/main" id="{6808B106-3DAE-478E-8565-BE08C0F7767D}"/>
              </a:ext>
            </a:extLst>
          </p:cNvPr>
          <p:cNvSpPr>
            <a:spLocks noGrp="1"/>
          </p:cNvSpPr>
          <p:nvPr>
            <p:ph type="sldNum" sz="quarter" idx="12"/>
          </p:nvPr>
        </p:nvSpPr>
        <p:spPr/>
        <p:txBody>
          <a:bodyPr/>
          <a:lstStyle/>
          <a:p>
            <a:fld id="{5B03D32D-F1BC-4E9C-97E1-36CFF5B22341}" type="slidenum">
              <a:rPr lang="en-US" smtClean="0"/>
              <a:t>4</a:t>
            </a:fld>
            <a:endParaRPr lang="en-US"/>
          </a:p>
        </p:txBody>
      </p:sp>
      <p:sp>
        <p:nvSpPr>
          <p:cNvPr id="6" name="TextBox 5">
            <a:extLst>
              <a:ext uri="{FF2B5EF4-FFF2-40B4-BE49-F238E27FC236}">
                <a16:creationId xmlns:a16="http://schemas.microsoft.com/office/drawing/2014/main" id="{71BA8079-8E1D-4751-B9A3-D2FA90B4CB5F}"/>
              </a:ext>
            </a:extLst>
          </p:cNvPr>
          <p:cNvSpPr txBox="1"/>
          <p:nvPr/>
        </p:nvSpPr>
        <p:spPr>
          <a:xfrm>
            <a:off x="307312" y="6476082"/>
            <a:ext cx="5179088" cy="317500"/>
          </a:xfrm>
          <a:prstGeom prst="rect">
            <a:avLst/>
          </a:prstGeom>
          <a:noFill/>
        </p:spPr>
        <p:txBody>
          <a:bodyPr wrap="square" rtlCol="0">
            <a:spAutoFit/>
          </a:bodyPr>
          <a:lstStyle/>
          <a:p>
            <a:r>
              <a:rPr lang="en-US" sz="1400" i="1" dirty="0">
                <a:latin typeface="Montserrat" panose="00000500000000000000" pitchFamily="2" charset="0"/>
              </a:rPr>
              <a:t>2023 New Jersey Profile of Home Buyers and Sellers</a:t>
            </a:r>
          </a:p>
        </p:txBody>
      </p:sp>
      <p:pic>
        <p:nvPicPr>
          <p:cNvPr id="8" name="Picture 7" descr="Text&#10;&#10;Description automatically generated with low confidence">
            <a:extLst>
              <a:ext uri="{FF2B5EF4-FFF2-40B4-BE49-F238E27FC236}">
                <a16:creationId xmlns:a16="http://schemas.microsoft.com/office/drawing/2014/main" id="{077B437B-7AF7-4A25-AE0F-A789F74E86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3600" y="6394424"/>
            <a:ext cx="1143000" cy="317500"/>
          </a:xfrm>
          <a:prstGeom prst="rect">
            <a:avLst/>
          </a:prstGeom>
        </p:spPr>
      </p:pic>
      <p:sp>
        <p:nvSpPr>
          <p:cNvPr id="3" name="TextBox 2">
            <a:extLst>
              <a:ext uri="{FF2B5EF4-FFF2-40B4-BE49-F238E27FC236}">
                <a16:creationId xmlns:a16="http://schemas.microsoft.com/office/drawing/2014/main" id="{EA489C97-0F5A-432F-93AC-224F93292037}"/>
              </a:ext>
            </a:extLst>
          </p:cNvPr>
          <p:cNvSpPr txBox="1"/>
          <p:nvPr/>
        </p:nvSpPr>
        <p:spPr>
          <a:xfrm>
            <a:off x="381000" y="685800"/>
            <a:ext cx="11064240" cy="7786747"/>
          </a:xfrm>
          <a:prstGeom prst="rect">
            <a:avLst/>
          </a:prstGeom>
          <a:noFill/>
        </p:spPr>
        <p:txBody>
          <a:bodyPr wrap="square" lIns="91440" rIns="274320" numCol="2" rtlCol="0">
            <a:spAutoFit/>
          </a:bodyPr>
          <a:lstStyle/>
          <a:p>
            <a:r>
              <a:rPr lang="en-US" sz="1100" dirty="0">
                <a:latin typeface="Montserrat" panose="00000500000000000000" pitchFamily="2" charset="0"/>
              </a:rPr>
              <a:t>The NATIONAL ASSOCIATION OF REALTORS® Profile of Home Buyers and Sellers is an annual survey of recent home buyers and sellers who recently completed a transaction between July 2022 and June 2023. The flagship report has been published since 1981. The annual report allows industry professionals to gain insight into detailed buying and selling behavior. </a:t>
            </a:r>
          </a:p>
          <a:p>
            <a:r>
              <a:rPr lang="en-US" sz="1100" dirty="0">
                <a:latin typeface="Montserrat" panose="00000500000000000000" pitchFamily="2" charset="0"/>
              </a:rPr>
              <a:t>Each iteration of the report is as unique as the economic, social and demographic environment in which it is published.. </a:t>
            </a:r>
          </a:p>
          <a:p>
            <a:endParaRPr lang="en-US" sz="1100" dirty="0">
              <a:latin typeface="Montserrat" panose="00000500000000000000" pitchFamily="2" charset="0"/>
            </a:endParaRPr>
          </a:p>
          <a:p>
            <a:r>
              <a:rPr lang="en-US" sz="1100" dirty="0">
                <a:latin typeface="Montserrat" panose="00000500000000000000" pitchFamily="2" charset="0"/>
              </a:rPr>
              <a:t>While each year providing new opportunities and challenges for buyers</a:t>
            </a:r>
          </a:p>
          <a:p>
            <a:r>
              <a:rPr lang="en-US" sz="1100" dirty="0">
                <a:latin typeface="Montserrat" panose="00000500000000000000" pitchFamily="2" charset="0"/>
              </a:rPr>
              <a:t> and sellers, this year marked the end of the COVID-19 pandemic induced housing boom. The 2023 Profile shows some moderation in trends that moved towards all-time highs and lows in the data. Some of the reversion </a:t>
            </a:r>
          </a:p>
          <a:p>
            <a:r>
              <a:rPr lang="en-US" sz="1100" dirty="0">
                <a:latin typeface="Montserrat" panose="00000500000000000000" pitchFamily="2" charset="0"/>
              </a:rPr>
              <a:t>in the data is likely due to the increase in mortgage interest rates, which moved between six and over seven percent in the period. </a:t>
            </a:r>
          </a:p>
          <a:p>
            <a:r>
              <a:rPr lang="en-US" sz="1100" dirty="0">
                <a:latin typeface="Montserrat" panose="00000500000000000000" pitchFamily="2" charset="0"/>
              </a:rPr>
              <a:t>Data in this year’s report continues to show buyers encountering a housing market with limited housing inventory and affordability constraints. Other trends are likely a result of return-to-office demands. </a:t>
            </a:r>
          </a:p>
          <a:p>
            <a:endParaRPr lang="en-US" sz="1100" dirty="0">
              <a:highlight>
                <a:srgbClr val="FFFF00"/>
              </a:highlight>
              <a:latin typeface="Montserrat" panose="00000500000000000000" pitchFamily="2" charset="0"/>
            </a:endParaRPr>
          </a:p>
          <a:p>
            <a:r>
              <a:rPr lang="en-US" sz="1100" dirty="0">
                <a:latin typeface="Montserrat" panose="00000500000000000000" pitchFamily="2" charset="0"/>
              </a:rPr>
              <a:t>For home buyers to compete in this year’s housing market, they had to</a:t>
            </a:r>
          </a:p>
          <a:p>
            <a:r>
              <a:rPr lang="en-US" sz="1100" dirty="0">
                <a:latin typeface="Montserrat" panose="00000500000000000000" pitchFamily="2" charset="0"/>
              </a:rPr>
              <a:t> have a household income to support their purchase. The typical home buyer had a household income of $107,000, up from $88,000 the year before. With the rise in housing equity, due to the rise in home prices, </a:t>
            </a:r>
          </a:p>
          <a:p>
            <a:r>
              <a:rPr lang="en-US" sz="1100" dirty="0">
                <a:latin typeface="Montserrat" panose="00000500000000000000" pitchFamily="2" charset="0"/>
              </a:rPr>
              <a:t>there is an elevated share of buyers who are not financing their home purchase. Twenty percent of home buyers paid cash for their home, </a:t>
            </a:r>
          </a:p>
          <a:p>
            <a:r>
              <a:rPr lang="en-US" sz="1100" dirty="0">
                <a:latin typeface="Montserrat" panose="00000500000000000000" pitchFamily="2" charset="0"/>
              </a:rPr>
              <a:t>without financing it. In the 2022 report, 22 percent of buyers paid with cash for their home, but in 2021, this share was only 13 percent. Downpayments also grew this year for both first-time and repeat buyers—first-time buyers likely as they may need to have a stronger offer among all-cash buyers and among repeat buyers as they have increased housing equity. The typical downpayment for first-time buyers was eight percent, which is the highest share since 1997 when the typical downpayment was 9% for first-time buyers. The typical downpayment for repeat buyers was 19%, which is the highest share since 2005 when the typical downpayment was 21%.</a:t>
            </a:r>
          </a:p>
          <a:p>
            <a:endParaRPr lang="en-US" sz="1100" dirty="0">
              <a:highlight>
                <a:srgbClr val="FFFF00"/>
              </a:highlight>
              <a:latin typeface="Montserrat" panose="00000500000000000000" pitchFamily="2" charset="0"/>
            </a:endParaRPr>
          </a:p>
          <a:p>
            <a:endParaRPr lang="en-US" sz="1100" dirty="0">
              <a:highlight>
                <a:srgbClr val="FFFF00"/>
              </a:highlight>
              <a:latin typeface="Montserrat" panose="00000500000000000000" pitchFamily="2" charset="0"/>
            </a:endParaRPr>
          </a:p>
          <a:p>
            <a:endParaRPr lang="en-US" sz="1100" dirty="0">
              <a:highlight>
                <a:srgbClr val="FFFF00"/>
              </a:highlight>
              <a:latin typeface="Montserrat" panose="00000500000000000000" pitchFamily="2" charset="0"/>
            </a:endParaRPr>
          </a:p>
          <a:p>
            <a:endParaRPr lang="en-US" sz="1100" dirty="0">
              <a:highlight>
                <a:srgbClr val="FFFF00"/>
              </a:highlight>
              <a:latin typeface="Montserrat" panose="00000500000000000000" pitchFamily="2" charset="0"/>
            </a:endParaRPr>
          </a:p>
          <a:p>
            <a:endParaRPr lang="en-US" sz="1100" dirty="0">
              <a:highlight>
                <a:srgbClr val="FFFF00"/>
              </a:highlight>
              <a:latin typeface="Montserrat" panose="00000500000000000000" pitchFamily="2" charset="0"/>
            </a:endParaRPr>
          </a:p>
          <a:p>
            <a:endParaRPr lang="en-US" sz="1100" dirty="0">
              <a:highlight>
                <a:srgbClr val="FFFF00"/>
              </a:highlight>
              <a:latin typeface="Montserrat" panose="00000500000000000000" pitchFamily="2" charset="0"/>
            </a:endParaRPr>
          </a:p>
          <a:p>
            <a:endParaRPr lang="en-US" sz="1100" dirty="0">
              <a:highlight>
                <a:srgbClr val="FFFF00"/>
              </a:highlight>
              <a:latin typeface="Montserrat" panose="00000500000000000000" pitchFamily="2" charset="0"/>
            </a:endParaRPr>
          </a:p>
          <a:p>
            <a:endParaRPr lang="en-US" sz="1100" dirty="0">
              <a:highlight>
                <a:srgbClr val="FFFF00"/>
              </a:highlight>
              <a:latin typeface="Montserrat" panose="00000500000000000000" pitchFamily="2" charset="0"/>
            </a:endParaRPr>
          </a:p>
          <a:p>
            <a:endParaRPr lang="en-US" sz="1100" dirty="0">
              <a:highlight>
                <a:srgbClr val="FFFF00"/>
              </a:highlight>
              <a:latin typeface="Montserrat" panose="00000500000000000000" pitchFamily="2" charset="0"/>
            </a:endParaRPr>
          </a:p>
          <a:p>
            <a:endParaRPr lang="en-US" sz="1100" dirty="0">
              <a:highlight>
                <a:srgbClr val="FFFF00"/>
              </a:highlight>
              <a:latin typeface="Montserrat" panose="00000500000000000000" pitchFamily="2" charset="0"/>
            </a:endParaRPr>
          </a:p>
          <a:p>
            <a:endParaRPr lang="en-US" sz="1100" dirty="0">
              <a:highlight>
                <a:srgbClr val="FFFF00"/>
              </a:highlight>
              <a:latin typeface="Montserrat" panose="00000500000000000000" pitchFamily="2" charset="0"/>
            </a:endParaRPr>
          </a:p>
          <a:p>
            <a:endParaRPr lang="en-US" sz="1100" dirty="0">
              <a:highlight>
                <a:srgbClr val="FFFF00"/>
              </a:highlight>
              <a:latin typeface="Montserrat" panose="00000500000000000000" pitchFamily="2" charset="0"/>
            </a:endParaRPr>
          </a:p>
          <a:p>
            <a:r>
              <a:rPr lang="en-US" sz="1100" dirty="0">
                <a:latin typeface="Montserrat" panose="00000500000000000000" pitchFamily="2" charset="0"/>
              </a:rPr>
              <a:t>Buyers were driven into the market with the desire own a home of one’s own, to be near friends and family and the need for a larger home. Distance moved from the last home decreased from 50 miles to 20 miles, but remains elevated from previous years where 15 miles was typical. Similarly, while suburbs have boomeranged back (47 percent in 2023 report from 39 percent in the 2022 report), they remain under the norm seen in 2017 to 2021 when the share was over 50 percent of buyers. At the same time, small towns and rural areas remain more popular than they were over the same time period. </a:t>
            </a:r>
          </a:p>
          <a:p>
            <a:endParaRPr lang="en-US" sz="1100" dirty="0">
              <a:highlight>
                <a:srgbClr val="FFFF00"/>
              </a:highlight>
              <a:latin typeface="Montserrat" panose="00000500000000000000" pitchFamily="2" charset="0"/>
            </a:endParaRPr>
          </a:p>
          <a:p>
            <a:r>
              <a:rPr lang="en-US" sz="1100" dirty="0">
                <a:latin typeface="Montserrat" panose="00000500000000000000" pitchFamily="2" charset="0"/>
              </a:rPr>
              <a:t>As competition in the market receded due to higher borrowing costs, first-time buyers had an opportunity to enter the market. Their share grew from a historic low of 26 percent to 32 percent. While this is a rise, this is still the fourth lowest share seen in more than four decades of data collection. The age of both first-time buyers and repeat buyers has declined one-year from historic highs seen last year to a median of 35 and 58, respectively. These are the second highest ages seen in the data set.</a:t>
            </a:r>
          </a:p>
          <a:p>
            <a:endParaRPr lang="en-US" sz="1100" dirty="0">
              <a:highlight>
                <a:srgbClr val="FFFF00"/>
              </a:highlight>
              <a:latin typeface="Montserrat" panose="00000500000000000000" pitchFamily="2" charset="0"/>
            </a:endParaRPr>
          </a:p>
          <a:p>
            <a:r>
              <a:rPr lang="en-US" sz="1100" dirty="0">
                <a:latin typeface="Montserrat" panose="00000500000000000000" pitchFamily="2" charset="0"/>
              </a:rPr>
              <a:t>This year’s report also saw a growing number of minority home buyers. Overall 81 percent of buyers were White/ Caucasian, down from 88 percent last year. Ten percent of buyers were born outside the U.S., up from eight percent last year. Six percent of buyers spoke a primary language other than English, up from five percent last year.</a:t>
            </a:r>
          </a:p>
          <a:p>
            <a:endParaRPr lang="en-US" sz="1100" dirty="0">
              <a:highlight>
                <a:srgbClr val="FFFF00"/>
              </a:highlight>
              <a:latin typeface="Montserrat" panose="00000500000000000000" pitchFamily="2" charset="0"/>
            </a:endParaRPr>
          </a:p>
          <a:p>
            <a:r>
              <a:rPr lang="en-US" sz="1100" dirty="0">
                <a:latin typeface="Montserrat" panose="00000500000000000000" pitchFamily="2" charset="0"/>
              </a:rPr>
              <a:t>Household composition of buyers continues to shift. Fifty- nine percent of recent buyers were married couples. This is the lowest share of married couples since 2010, while single women and men rose. Multi-generational living continues to remain popular with the 14 percent of all buyers purchasing a home that will house different generations for elder care, young adults moving back, and for cost savings. The share of buyers with children under the age of 18 dropped to the lowest level seen at 30 percent of all buyers. </a:t>
            </a:r>
          </a:p>
        </p:txBody>
      </p:sp>
    </p:spTree>
    <p:extLst>
      <p:ext uri="{BB962C8B-B14F-4D97-AF65-F5344CB8AC3E}">
        <p14:creationId xmlns:p14="http://schemas.microsoft.com/office/powerpoint/2010/main" val="795197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1">
            <a:extLst>
              <a:ext uri="{FF2B5EF4-FFF2-40B4-BE49-F238E27FC236}">
                <a16:creationId xmlns:a16="http://schemas.microsoft.com/office/drawing/2014/main" id="{9762637A-0C09-4BEA-A945-54813CA53960}"/>
              </a:ext>
            </a:extLst>
          </p:cNvPr>
          <p:cNvSpPr txBox="1">
            <a:spLocks/>
          </p:cNvSpPr>
          <p:nvPr/>
        </p:nvSpPr>
        <p:spPr>
          <a:xfrm>
            <a:off x="304800" y="182312"/>
            <a:ext cx="11734799" cy="6461107"/>
          </a:xfrm>
          <a:prstGeom prst="rect">
            <a:avLst/>
          </a:prstGeom>
        </p:spPr>
        <p:txBody>
          <a:bodyPr vert="horz" lIns="91440" tIns="45720" rIns="91440" bIns="45720" numCol="2" spcCol="18288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b="1" dirty="0">
                <a:latin typeface="Montserrat" panose="00000500000000000000" pitchFamily="2" charset="0"/>
              </a:rPr>
              <a:t>Introduction: National (Continued)</a:t>
            </a:r>
          </a:p>
          <a:p>
            <a:pPr algn="l">
              <a:tabLst>
                <a:tab pos="5372100" algn="l"/>
                <a:tab pos="5600700" algn="l"/>
              </a:tabLst>
            </a:pPr>
            <a:endParaRPr lang="en-US" sz="1300" b="1" dirty="0">
              <a:latin typeface="Montserrat" panose="00000500000000000000" pitchFamily="2" charset="0"/>
            </a:endParaRPr>
          </a:p>
        </p:txBody>
      </p:sp>
      <p:sp>
        <p:nvSpPr>
          <p:cNvPr id="2" name="Slide Number Placeholder 1">
            <a:extLst>
              <a:ext uri="{FF2B5EF4-FFF2-40B4-BE49-F238E27FC236}">
                <a16:creationId xmlns:a16="http://schemas.microsoft.com/office/drawing/2014/main" id="{6808B106-3DAE-478E-8565-BE08C0F7767D}"/>
              </a:ext>
            </a:extLst>
          </p:cNvPr>
          <p:cNvSpPr>
            <a:spLocks noGrp="1"/>
          </p:cNvSpPr>
          <p:nvPr>
            <p:ph type="sldNum" sz="quarter" idx="12"/>
          </p:nvPr>
        </p:nvSpPr>
        <p:spPr/>
        <p:txBody>
          <a:bodyPr/>
          <a:lstStyle/>
          <a:p>
            <a:fld id="{5B03D32D-F1BC-4E9C-97E1-36CFF5B22341}" type="slidenum">
              <a:rPr lang="en-US" smtClean="0"/>
              <a:t>5</a:t>
            </a:fld>
            <a:endParaRPr lang="en-US"/>
          </a:p>
        </p:txBody>
      </p:sp>
      <p:pic>
        <p:nvPicPr>
          <p:cNvPr id="8" name="Picture 7" descr="Text&#10;&#10;Description automatically generated with low confidence">
            <a:extLst>
              <a:ext uri="{FF2B5EF4-FFF2-40B4-BE49-F238E27FC236}">
                <a16:creationId xmlns:a16="http://schemas.microsoft.com/office/drawing/2014/main" id="{077B437B-7AF7-4A25-AE0F-A789F74E86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3600" y="6394424"/>
            <a:ext cx="1143000" cy="317500"/>
          </a:xfrm>
          <a:prstGeom prst="rect">
            <a:avLst/>
          </a:prstGeom>
        </p:spPr>
      </p:pic>
      <p:sp>
        <p:nvSpPr>
          <p:cNvPr id="3" name="TextBox 2">
            <a:extLst>
              <a:ext uri="{FF2B5EF4-FFF2-40B4-BE49-F238E27FC236}">
                <a16:creationId xmlns:a16="http://schemas.microsoft.com/office/drawing/2014/main" id="{EA489C97-0F5A-432F-93AC-224F93292037}"/>
              </a:ext>
            </a:extLst>
          </p:cNvPr>
          <p:cNvSpPr txBox="1"/>
          <p:nvPr/>
        </p:nvSpPr>
        <p:spPr>
          <a:xfrm>
            <a:off x="304801" y="609600"/>
            <a:ext cx="11064240" cy="5678478"/>
          </a:xfrm>
          <a:prstGeom prst="rect">
            <a:avLst/>
          </a:prstGeom>
          <a:noFill/>
        </p:spPr>
        <p:txBody>
          <a:bodyPr wrap="square" numCol="2" rtlCol="0">
            <a:spAutoFit/>
          </a:bodyPr>
          <a:lstStyle/>
          <a:p>
            <a:r>
              <a:rPr lang="en-US" sz="1100" dirty="0">
                <a:latin typeface="Montserrat" panose="00000500000000000000" pitchFamily="2" charset="0"/>
              </a:rPr>
              <a:t>The number of weeks a buyer searched for a home remained steady at 10 weeks from last year. Many buyers took advantage of virtual tours and </a:t>
            </a:r>
          </a:p>
          <a:p>
            <a:r>
              <a:rPr lang="en-US" sz="1100" dirty="0">
                <a:latin typeface="Montserrat" panose="00000500000000000000" pitchFamily="2" charset="0"/>
              </a:rPr>
              <a:t>virtual listings and used those in their search process, a transformation that happened in the pandemic and has continued among buyers’ activity. </a:t>
            </a:r>
          </a:p>
          <a:p>
            <a:r>
              <a:rPr lang="en-US" sz="1100" dirty="0">
                <a:latin typeface="Montserrat" panose="00000500000000000000" pitchFamily="2" charset="0"/>
              </a:rPr>
              <a:t>Due to limited inventory, it is not a surprise, buyers continue to report the most difficult task for them in the home buying process was just finding the right home to purchase. However, overall 92 percent of home buyers are satisfied with the buying process.</a:t>
            </a:r>
          </a:p>
          <a:p>
            <a:endParaRPr lang="en-US" sz="1100" dirty="0">
              <a:highlight>
                <a:srgbClr val="FFFF00"/>
              </a:highlight>
              <a:latin typeface="Montserrat" panose="00000500000000000000" pitchFamily="2" charset="0"/>
            </a:endParaRPr>
          </a:p>
          <a:p>
            <a:r>
              <a:rPr lang="en-US" sz="1100" dirty="0">
                <a:latin typeface="Montserrat" panose="00000500000000000000" pitchFamily="2" charset="0"/>
              </a:rPr>
              <a:t>Sellers continue to report the top reasons to sell were the desire to be </a:t>
            </a:r>
          </a:p>
          <a:p>
            <a:r>
              <a:rPr lang="en-US" sz="1100" dirty="0">
                <a:latin typeface="Montserrat" panose="00000500000000000000" pitchFamily="2" charset="0"/>
              </a:rPr>
              <a:t>close to friends and family and because their home was too small. </a:t>
            </a:r>
          </a:p>
          <a:p>
            <a:r>
              <a:rPr lang="en-US" sz="1100" dirty="0">
                <a:latin typeface="Montserrat" panose="00000500000000000000" pitchFamily="2" charset="0"/>
              </a:rPr>
              <a:t>Tenure has also maintained the high of 10 years, which has become </a:t>
            </a:r>
          </a:p>
          <a:p>
            <a:r>
              <a:rPr lang="en-US" sz="1100" dirty="0">
                <a:latin typeface="Montserrat" panose="00000500000000000000" pitchFamily="2" charset="0"/>
              </a:rPr>
              <a:t>common out of the Great Recession. Among sellers, 39 percent purchased a larger home and 28 purchased the same size home. This year, sellers sold their property typically at 100 percent of their asking price, and one-third received more than asking price for their home.</a:t>
            </a:r>
          </a:p>
          <a:p>
            <a:endParaRPr lang="en-US" sz="1100" dirty="0">
              <a:highlight>
                <a:srgbClr val="FFFF00"/>
              </a:highlight>
              <a:latin typeface="Montserrat" panose="00000500000000000000" pitchFamily="2" charset="0"/>
            </a:endParaRPr>
          </a:p>
          <a:p>
            <a:r>
              <a:rPr lang="en-US" sz="1100" dirty="0">
                <a:latin typeface="Montserrat" panose="00000500000000000000" pitchFamily="2" charset="0"/>
              </a:rPr>
              <a:t>Buyers needed the help of a real estate professional to help them find the right home for them and negotiate terms of sale. Eighty-nine percent of buyers used an agent to help them purchase a home, an increase from 86 percent the year prior. The top item buyers want from their agent is help them find the right home to purchase. Buyers also found their agent helped them understand the buying process, pointed out unnoticed features and faults in the property, provided a better list of service providers and negotiated better sales contract terms. Data is collected from a nationally representative sample of recent home buyers who purchased a primary residence in the 12-month period between July and June. Data is also representative of the geographic distribution of home sales. Consumer names are obtained from Experian, a firm that maintains an extensive database of recent home buyers derived from county records. </a:t>
            </a:r>
          </a:p>
          <a:p>
            <a:endParaRPr lang="en-US" sz="1100" dirty="0">
              <a:highlight>
                <a:srgbClr val="FFFF00"/>
              </a:highlight>
              <a:latin typeface="Montserrat" panose="00000500000000000000" pitchFamily="2" charset="0"/>
            </a:endParaRPr>
          </a:p>
          <a:p>
            <a:r>
              <a:rPr lang="en-US" sz="1100" dirty="0">
                <a:latin typeface="Montserrat" panose="00000500000000000000" pitchFamily="2" charset="0"/>
              </a:rPr>
              <a:t>Sellers, as well, turned to professionals to price their home competitively, help market the home to potential buyers, and sell within a specific timeframe. Eighty-nine percent of sellers used an agent to sell their home, an increase from 87 percent the year prior. While they survey asked about </a:t>
            </a:r>
            <a:r>
              <a:rPr lang="en-US" sz="1100" dirty="0" err="1">
                <a:latin typeface="Montserrat" panose="00000500000000000000" pitchFamily="2" charset="0"/>
              </a:rPr>
              <a:t>iBuyer</a:t>
            </a:r>
            <a:r>
              <a:rPr lang="en-US" sz="1100" dirty="0">
                <a:latin typeface="Montserrat" panose="00000500000000000000" pitchFamily="2" charset="0"/>
              </a:rPr>
              <a:t> of respondents, less than one percent of sellers used these online only programs. Seven percent of sellers sold via For-Sale-By-Owner (FSBO), a decrease from 10 percent last year and matching a series low seen in 2021. Over half of FSBO sellers knew the buyer of their home.</a:t>
            </a:r>
          </a:p>
          <a:p>
            <a:endParaRPr lang="en-US" sz="1100" dirty="0">
              <a:highlight>
                <a:srgbClr val="FFFF00"/>
              </a:highlight>
              <a:latin typeface="Montserrat" panose="00000500000000000000" pitchFamily="2" charset="0"/>
            </a:endParaRPr>
          </a:p>
          <a:p>
            <a:r>
              <a:rPr lang="en-US" sz="1100" dirty="0">
                <a:latin typeface="Montserrat" panose="00000500000000000000" pitchFamily="2" charset="0"/>
              </a:rPr>
              <a:t>The information provided supplies understanding, from the consumer level, of the trends that are transpiring. This survey covers information on demographics, housing characteristics, and the experience of consumers in the housing market, as well as for those who are not yet able to enter the market. Buyers and sellers also provide valuable information on the role that real estate professionals play in home sales transactions.</a:t>
            </a:r>
          </a:p>
          <a:p>
            <a:endParaRPr lang="en-US" sz="1100" dirty="0">
              <a:latin typeface="Montserrat" panose="00000500000000000000" pitchFamily="2" charset="0"/>
            </a:endParaRPr>
          </a:p>
          <a:p>
            <a:r>
              <a:rPr lang="en-US" sz="1100" dirty="0">
                <a:latin typeface="Montserrat" panose="00000500000000000000" pitchFamily="2" charset="0"/>
              </a:rPr>
              <a:t>The Profile of Home Buyers and Sellers report has been the leading industry source of trusted insight into consumer behavior for over four decades. It has grown and evolved to keep up with changing home buying trends and the need for more information. NAR first administered the survey in 1981 with just 59 questions. In 2023, the survey contained 129 questions. Although the report has evolved, data has been collected for more than three decades describing the demographic characteristics of home buyers and sellers, buyers and sellers’ experience in the home transaction process, as well as market characteristics including the use of real estate agents. One measure of how the market has changed is the manner in which the data is collected.</a:t>
            </a:r>
          </a:p>
          <a:p>
            <a:r>
              <a:rPr lang="en-US" sz="1100" dirty="0">
                <a:latin typeface="Montserrat" panose="00000500000000000000" pitchFamily="2" charset="0"/>
              </a:rPr>
              <a:t>In 1981, only a paper copy of the survey was offered. Today, recent home buyers can take the survey via paper or online, and in English or Spanish. Because of its long history and timely information available each year, the report is valued by REALTORS®, market analysts, and policymakers.</a:t>
            </a:r>
          </a:p>
        </p:txBody>
      </p:sp>
      <p:sp>
        <p:nvSpPr>
          <p:cNvPr id="7" name="TextBox 6">
            <a:extLst>
              <a:ext uri="{FF2B5EF4-FFF2-40B4-BE49-F238E27FC236}">
                <a16:creationId xmlns:a16="http://schemas.microsoft.com/office/drawing/2014/main" id="{134FEEFF-FC75-4FDC-98EA-4BEF9BC2DB7A}"/>
              </a:ext>
            </a:extLst>
          </p:cNvPr>
          <p:cNvSpPr txBox="1"/>
          <p:nvPr/>
        </p:nvSpPr>
        <p:spPr>
          <a:xfrm>
            <a:off x="304798" y="6335642"/>
            <a:ext cx="4953001" cy="317500"/>
          </a:xfrm>
          <a:prstGeom prst="rect">
            <a:avLst/>
          </a:prstGeom>
          <a:noFill/>
        </p:spPr>
        <p:txBody>
          <a:bodyPr wrap="square" rtlCol="0">
            <a:spAutoFit/>
          </a:bodyPr>
          <a:lstStyle/>
          <a:p>
            <a:r>
              <a:rPr lang="en-US" sz="1400" i="1" dirty="0">
                <a:latin typeface="Montserrat" panose="00000500000000000000" pitchFamily="2" charset="0"/>
              </a:rPr>
              <a:t>2023 New Jersey Profile of Home Buyers and Sellers</a:t>
            </a:r>
          </a:p>
        </p:txBody>
      </p:sp>
    </p:spTree>
    <p:extLst>
      <p:ext uri="{BB962C8B-B14F-4D97-AF65-F5344CB8AC3E}">
        <p14:creationId xmlns:p14="http://schemas.microsoft.com/office/powerpoint/2010/main" val="1190200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1">
            <a:extLst>
              <a:ext uri="{FF2B5EF4-FFF2-40B4-BE49-F238E27FC236}">
                <a16:creationId xmlns:a16="http://schemas.microsoft.com/office/drawing/2014/main" id="{9762637A-0C09-4BEA-A945-54813CA53960}"/>
              </a:ext>
            </a:extLst>
          </p:cNvPr>
          <p:cNvSpPr txBox="1">
            <a:spLocks/>
          </p:cNvSpPr>
          <p:nvPr/>
        </p:nvSpPr>
        <p:spPr>
          <a:xfrm>
            <a:off x="304800" y="182312"/>
            <a:ext cx="11734799" cy="6461107"/>
          </a:xfrm>
          <a:prstGeom prst="rect">
            <a:avLst/>
          </a:prstGeom>
        </p:spPr>
        <p:txBody>
          <a:bodyPr vert="horz" lIns="91440" tIns="45720" rIns="91440" bIns="45720" numCol="2" spcCol="18288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b="1" dirty="0">
                <a:latin typeface="Montserrat" panose="00000500000000000000" pitchFamily="2" charset="0"/>
              </a:rPr>
              <a:t>Introduction: National (Continued)</a:t>
            </a:r>
          </a:p>
          <a:p>
            <a:pPr algn="l">
              <a:tabLst>
                <a:tab pos="5372100" algn="l"/>
                <a:tab pos="5600700" algn="l"/>
              </a:tabLst>
            </a:pPr>
            <a:endParaRPr lang="en-US" sz="1300" b="1" dirty="0">
              <a:latin typeface="Montserrat" panose="00000500000000000000" pitchFamily="2" charset="0"/>
            </a:endParaRPr>
          </a:p>
        </p:txBody>
      </p:sp>
      <p:sp>
        <p:nvSpPr>
          <p:cNvPr id="2" name="Slide Number Placeholder 1">
            <a:extLst>
              <a:ext uri="{FF2B5EF4-FFF2-40B4-BE49-F238E27FC236}">
                <a16:creationId xmlns:a16="http://schemas.microsoft.com/office/drawing/2014/main" id="{6808B106-3DAE-478E-8565-BE08C0F7767D}"/>
              </a:ext>
            </a:extLst>
          </p:cNvPr>
          <p:cNvSpPr>
            <a:spLocks noGrp="1"/>
          </p:cNvSpPr>
          <p:nvPr>
            <p:ph type="sldNum" sz="quarter" idx="12"/>
          </p:nvPr>
        </p:nvSpPr>
        <p:spPr/>
        <p:txBody>
          <a:bodyPr/>
          <a:lstStyle/>
          <a:p>
            <a:fld id="{5B03D32D-F1BC-4E9C-97E1-36CFF5B22341}" type="slidenum">
              <a:rPr lang="en-US" smtClean="0"/>
              <a:t>6</a:t>
            </a:fld>
            <a:endParaRPr lang="en-US"/>
          </a:p>
        </p:txBody>
      </p:sp>
      <p:pic>
        <p:nvPicPr>
          <p:cNvPr id="8" name="Picture 7" descr="Text&#10;&#10;Description automatically generated with low confidence">
            <a:extLst>
              <a:ext uri="{FF2B5EF4-FFF2-40B4-BE49-F238E27FC236}">
                <a16:creationId xmlns:a16="http://schemas.microsoft.com/office/drawing/2014/main" id="{077B437B-7AF7-4A25-AE0F-A789F74E86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3600" y="6394424"/>
            <a:ext cx="1143000" cy="317500"/>
          </a:xfrm>
          <a:prstGeom prst="rect">
            <a:avLst/>
          </a:prstGeom>
        </p:spPr>
      </p:pic>
      <p:sp>
        <p:nvSpPr>
          <p:cNvPr id="3" name="TextBox 2">
            <a:extLst>
              <a:ext uri="{FF2B5EF4-FFF2-40B4-BE49-F238E27FC236}">
                <a16:creationId xmlns:a16="http://schemas.microsoft.com/office/drawing/2014/main" id="{EA489C97-0F5A-432F-93AC-224F93292037}"/>
              </a:ext>
            </a:extLst>
          </p:cNvPr>
          <p:cNvSpPr txBox="1"/>
          <p:nvPr/>
        </p:nvSpPr>
        <p:spPr>
          <a:xfrm>
            <a:off x="304801" y="609600"/>
            <a:ext cx="11064240" cy="3816429"/>
          </a:xfrm>
          <a:prstGeom prst="rect">
            <a:avLst/>
          </a:prstGeom>
          <a:noFill/>
        </p:spPr>
        <p:txBody>
          <a:bodyPr wrap="square" numCol="2" rtlCol="0">
            <a:spAutoFit/>
          </a:bodyPr>
          <a:lstStyle/>
          <a:p>
            <a:r>
              <a:rPr lang="en-US" sz="1100" dirty="0">
                <a:latin typeface="Montserrat" panose="00000500000000000000" pitchFamily="2" charset="0"/>
              </a:rPr>
              <a:t>Data is collected from a nationally representative sample of recent home buyers who purchased a primary residence in the 12-month period between July and June. Data is also representative of the geographic distribution of home sales. Consumer names are obtained from Experian, a firm that maintains an extensive database of recent home buyers derived from county records.</a:t>
            </a:r>
          </a:p>
          <a:p>
            <a:endParaRPr lang="en-US" sz="1100" dirty="0">
              <a:highlight>
                <a:srgbClr val="FFFF00"/>
              </a:highlight>
              <a:latin typeface="Montserrat" panose="00000500000000000000" pitchFamily="2" charset="0"/>
            </a:endParaRPr>
          </a:p>
          <a:p>
            <a:r>
              <a:rPr lang="en-US" sz="1100" dirty="0">
                <a:latin typeface="Montserrat" panose="00000500000000000000" pitchFamily="2" charset="0"/>
              </a:rPr>
              <a:t>This report provides real estate professionals with insights into the needs and expectations of their clients. What do consumers want when choosing a real estate professional? How do home buyers begin the process of searching for a home? Why do some sellers choose to forego the assistance of an agent? The answers to these questions, along with other findings in this report, will help real estate professionals better understand the housing market and provide the information necessary to address the needs of America’s real estate consumers.</a:t>
            </a:r>
          </a:p>
          <a:p>
            <a:endParaRPr lang="en-US" sz="1100" dirty="0">
              <a:highlight>
                <a:srgbClr val="FFFF00"/>
              </a:highlight>
              <a:latin typeface="Montserrat" panose="00000500000000000000" pitchFamily="2" charset="0"/>
            </a:endParaRPr>
          </a:p>
          <a:p>
            <a:r>
              <a:rPr lang="en-US" sz="1100" dirty="0">
                <a:latin typeface="Montserrat" panose="00000500000000000000" pitchFamily="2" charset="0"/>
              </a:rPr>
              <a:t>The data set provides a wealth of data that is used to create a number of spin-off NAR reports including: Home Buyer and Seller Generational Trends Report, Real Estate in a Digital Age, Veterans and Active Military Home Buyers and Sellers Profile, Profile of LGBT Buyers and Sellers, A Snapshot</a:t>
            </a:r>
          </a:p>
          <a:p>
            <a:r>
              <a:rPr lang="en-US" sz="1100" dirty="0">
                <a:latin typeface="Montserrat" panose="00000500000000000000" pitchFamily="2" charset="0"/>
              </a:rPr>
              <a:t>of Race and Home Buying in America, Downpayment Expectations and Hurdles to Homeownership, and Moving with Kids.</a:t>
            </a:r>
            <a:endParaRPr lang="en-US" sz="1100" dirty="0">
              <a:highlight>
                <a:srgbClr val="FFFF00"/>
              </a:highlight>
              <a:latin typeface="Montserrat" panose="00000500000000000000" pitchFamily="2" charset="0"/>
            </a:endParaRPr>
          </a:p>
        </p:txBody>
      </p:sp>
      <p:sp>
        <p:nvSpPr>
          <p:cNvPr id="7" name="TextBox 6">
            <a:extLst>
              <a:ext uri="{FF2B5EF4-FFF2-40B4-BE49-F238E27FC236}">
                <a16:creationId xmlns:a16="http://schemas.microsoft.com/office/drawing/2014/main" id="{134FEEFF-FC75-4FDC-98EA-4BEF9BC2DB7A}"/>
              </a:ext>
            </a:extLst>
          </p:cNvPr>
          <p:cNvSpPr txBox="1"/>
          <p:nvPr/>
        </p:nvSpPr>
        <p:spPr>
          <a:xfrm>
            <a:off x="304799" y="6335642"/>
            <a:ext cx="4188488" cy="523220"/>
          </a:xfrm>
          <a:prstGeom prst="rect">
            <a:avLst/>
          </a:prstGeom>
          <a:noFill/>
        </p:spPr>
        <p:txBody>
          <a:bodyPr wrap="square" rtlCol="0">
            <a:spAutoFit/>
          </a:bodyPr>
          <a:lstStyle/>
          <a:p>
            <a:r>
              <a:rPr lang="en-US" sz="1400" i="1" dirty="0">
                <a:latin typeface="Montserrat" panose="00000500000000000000" pitchFamily="2" charset="0"/>
              </a:rPr>
              <a:t>2023 New Jersey Profile of Home Buyers and Sellers</a:t>
            </a:r>
          </a:p>
        </p:txBody>
      </p:sp>
    </p:spTree>
    <p:extLst>
      <p:ext uri="{BB962C8B-B14F-4D97-AF65-F5344CB8AC3E}">
        <p14:creationId xmlns:p14="http://schemas.microsoft.com/office/powerpoint/2010/main" val="2067005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1">
            <a:extLst>
              <a:ext uri="{FF2B5EF4-FFF2-40B4-BE49-F238E27FC236}">
                <a16:creationId xmlns:a16="http://schemas.microsoft.com/office/drawing/2014/main" id="{9762637A-0C09-4BEA-A945-54813CA53960}"/>
              </a:ext>
            </a:extLst>
          </p:cNvPr>
          <p:cNvSpPr txBox="1">
            <a:spLocks/>
          </p:cNvSpPr>
          <p:nvPr/>
        </p:nvSpPr>
        <p:spPr>
          <a:xfrm>
            <a:off x="228600" y="146076"/>
            <a:ext cx="11734799" cy="6461107"/>
          </a:xfrm>
          <a:prstGeom prst="rect">
            <a:avLst/>
          </a:prstGeom>
        </p:spPr>
        <p:txBody>
          <a:bodyPr vert="horz" lIns="91440" tIns="45720" rIns="91440" bIns="45720" numCol="2" spcCol="18288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b="1" dirty="0">
                <a:latin typeface="Montserrat" panose="00000500000000000000" pitchFamily="2" charset="0"/>
              </a:rPr>
              <a:t>New Jersey Stats at a Glance</a:t>
            </a:r>
          </a:p>
          <a:p>
            <a:pPr algn="l">
              <a:tabLst>
                <a:tab pos="5372100" algn="l"/>
                <a:tab pos="5600700" algn="l"/>
              </a:tabLst>
            </a:pPr>
            <a:endParaRPr lang="en-US" sz="1300" b="1" dirty="0">
              <a:latin typeface="Montserrat" panose="00000500000000000000" pitchFamily="2" charset="0"/>
            </a:endParaRPr>
          </a:p>
        </p:txBody>
      </p:sp>
      <p:sp>
        <p:nvSpPr>
          <p:cNvPr id="2" name="Slide Number Placeholder 1">
            <a:extLst>
              <a:ext uri="{FF2B5EF4-FFF2-40B4-BE49-F238E27FC236}">
                <a16:creationId xmlns:a16="http://schemas.microsoft.com/office/drawing/2014/main" id="{6808B106-3DAE-478E-8565-BE08C0F7767D}"/>
              </a:ext>
            </a:extLst>
          </p:cNvPr>
          <p:cNvSpPr>
            <a:spLocks noGrp="1"/>
          </p:cNvSpPr>
          <p:nvPr>
            <p:ph type="sldNum" sz="quarter" idx="12"/>
          </p:nvPr>
        </p:nvSpPr>
        <p:spPr/>
        <p:txBody>
          <a:bodyPr/>
          <a:lstStyle/>
          <a:p>
            <a:fld id="{5B03D32D-F1BC-4E9C-97E1-36CFF5B22341}" type="slidenum">
              <a:rPr lang="en-US" smtClean="0"/>
              <a:t>7</a:t>
            </a:fld>
            <a:endParaRPr lang="en-US"/>
          </a:p>
        </p:txBody>
      </p:sp>
      <p:sp>
        <p:nvSpPr>
          <p:cNvPr id="6" name="TextBox 5">
            <a:extLst>
              <a:ext uri="{FF2B5EF4-FFF2-40B4-BE49-F238E27FC236}">
                <a16:creationId xmlns:a16="http://schemas.microsoft.com/office/drawing/2014/main" id="{71BA8079-8E1D-4751-B9A3-D2FA90B4CB5F}"/>
              </a:ext>
            </a:extLst>
          </p:cNvPr>
          <p:cNvSpPr txBox="1"/>
          <p:nvPr/>
        </p:nvSpPr>
        <p:spPr>
          <a:xfrm>
            <a:off x="304800" y="6311096"/>
            <a:ext cx="4112288" cy="523220"/>
          </a:xfrm>
          <a:prstGeom prst="rect">
            <a:avLst/>
          </a:prstGeom>
          <a:noFill/>
        </p:spPr>
        <p:txBody>
          <a:bodyPr wrap="square" rtlCol="0">
            <a:spAutoFit/>
          </a:bodyPr>
          <a:lstStyle/>
          <a:p>
            <a:r>
              <a:rPr lang="en-US" sz="1400" i="1" dirty="0">
                <a:latin typeface="Montserrat" panose="00000500000000000000" pitchFamily="2" charset="0"/>
              </a:rPr>
              <a:t>2023 New Jersey Profile of Home Buyers and Sellers</a:t>
            </a:r>
          </a:p>
        </p:txBody>
      </p:sp>
      <p:pic>
        <p:nvPicPr>
          <p:cNvPr id="8" name="Picture 7" descr="Text&#10;&#10;Description automatically generated with low confidence">
            <a:extLst>
              <a:ext uri="{FF2B5EF4-FFF2-40B4-BE49-F238E27FC236}">
                <a16:creationId xmlns:a16="http://schemas.microsoft.com/office/drawing/2014/main" id="{077B437B-7AF7-4A25-AE0F-A789F74E86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3600" y="6394424"/>
            <a:ext cx="1143000" cy="317500"/>
          </a:xfrm>
          <a:prstGeom prst="rect">
            <a:avLst/>
          </a:prstGeom>
        </p:spPr>
      </p:pic>
      <p:sp>
        <p:nvSpPr>
          <p:cNvPr id="3" name="TextBox 2">
            <a:extLst>
              <a:ext uri="{FF2B5EF4-FFF2-40B4-BE49-F238E27FC236}">
                <a16:creationId xmlns:a16="http://schemas.microsoft.com/office/drawing/2014/main" id="{4B8CFD7C-A32E-40AB-99F4-60B98CA6A48B}"/>
              </a:ext>
            </a:extLst>
          </p:cNvPr>
          <p:cNvSpPr txBox="1"/>
          <p:nvPr/>
        </p:nvSpPr>
        <p:spPr>
          <a:xfrm>
            <a:off x="457200" y="685800"/>
            <a:ext cx="11125200" cy="5078313"/>
          </a:xfrm>
          <a:prstGeom prst="rect">
            <a:avLst/>
          </a:prstGeom>
          <a:noFill/>
        </p:spPr>
        <p:txBody>
          <a:bodyPr wrap="square" rtlCol="0">
            <a:spAutoFit/>
          </a:bodyPr>
          <a:lstStyle/>
          <a:p>
            <a:r>
              <a:rPr lang="en-US" sz="1600" b="1" dirty="0">
                <a:latin typeface="Montserrat" panose="00000500000000000000" pitchFamily="2" charset="0"/>
                <a:ea typeface="Calibri" panose="020F0502020204030204" pitchFamily="34" charset="0"/>
                <a:cs typeface="Arial" panose="020B0604020202020204" pitchFamily="34" charset="0"/>
              </a:rPr>
              <a:t>Characteristics of Home Buyers </a:t>
            </a:r>
            <a:endParaRPr lang="en-US" sz="1600" dirty="0">
              <a:latin typeface="Montserrat" panose="00000500000000000000" pitchFamily="2"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sz="1400" dirty="0">
              <a:latin typeface="Montserrat" panose="00000500000000000000" pitchFamily="2"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400" dirty="0">
                <a:latin typeface="Montserrat" panose="00000500000000000000" pitchFamily="2" charset="0"/>
                <a:ea typeface="Calibri" panose="020F0502020204030204" pitchFamily="34" charset="0"/>
                <a:cs typeface="Times New Roman" panose="02020603050405020304" pitchFamily="18" charset="0"/>
              </a:rPr>
              <a:t>The median age decreased this year to 49 years old, from 53 last year. The largest share of home buyers this year were in the 35 to 44 age group (21 percent) and the 25 to 34 age group (19 percent), followed by the 55 to 64 years age group at 18 percent. In New Jersey, the median age of recent home buyers was 46 years old. The largest share of home buyers in New Jersey this year were in the 35 to 44 age group (27 percent) and the 25 to 34 age group (20 percent). </a:t>
            </a:r>
          </a:p>
          <a:p>
            <a:pPr marL="342900" indent="-342900">
              <a:buFont typeface="Symbol" panose="05050102010706020507" pitchFamily="18" charset="2"/>
              <a:buChar char=""/>
            </a:pPr>
            <a:r>
              <a:rPr lang="en-US" sz="1400" dirty="0">
                <a:latin typeface="Montserrat" panose="00000500000000000000" pitchFamily="2" charset="0"/>
                <a:ea typeface="Calibri" panose="020F0502020204030204" pitchFamily="34" charset="0"/>
                <a:cs typeface="Arial" panose="020B0604020202020204" pitchFamily="34" charset="0"/>
              </a:rPr>
              <a:t>The median household income for 2022 rose this year to $107,000 compared to $88,000 in last year’s report. In New Jersey, buyers had a median income of $123,800.</a:t>
            </a:r>
          </a:p>
          <a:p>
            <a:pPr marL="342900" indent="-342900">
              <a:buFont typeface="Symbol" panose="05050102010706020507" pitchFamily="18" charset="2"/>
              <a:buChar char=""/>
            </a:pPr>
            <a:r>
              <a:rPr lang="en-US" sz="1400" dirty="0">
                <a:latin typeface="Montserrat" panose="00000500000000000000" pitchFamily="2" charset="0"/>
                <a:ea typeface="Calibri" panose="020F0502020204030204" pitchFamily="34" charset="0"/>
                <a:cs typeface="Arial" panose="020B0604020202020204" pitchFamily="34" charset="0"/>
              </a:rPr>
              <a:t>Fifty-nine percent of recent buyers were married couples, 19 percent were single females, ten percent were single males, and nine percent were unmarried couples. This is the lowest share of unmarried couples recorded. In New Jersey, 63 percent were married couples, 18 percent were single females, six percent were single males, and two percent were unmarried couples.</a:t>
            </a:r>
          </a:p>
          <a:p>
            <a:pPr marL="342900" marR="0" lvl="0" indent="-342900">
              <a:spcBef>
                <a:spcPts val="0"/>
              </a:spcBef>
              <a:spcAft>
                <a:spcPts val="0"/>
              </a:spcAft>
              <a:buFont typeface="Symbol" panose="05050102010706020507" pitchFamily="18" charset="2"/>
              <a:buChar char=""/>
            </a:pPr>
            <a:r>
              <a:rPr lang="en-US" sz="1400" dirty="0">
                <a:latin typeface="Montserrat" panose="00000500000000000000" pitchFamily="2" charset="0"/>
                <a:ea typeface="Calibri" panose="020F0502020204030204" pitchFamily="34" charset="0"/>
                <a:cs typeface="Times New Roman" panose="02020603050405020304" pitchFamily="18" charset="0"/>
              </a:rPr>
              <a:t>First-time buyers made up 32 percent, up from last year’s 26 percent. In New Jersey, 41 percent were first-time buyers.</a:t>
            </a:r>
          </a:p>
          <a:p>
            <a:pPr marL="342900" marR="0" lvl="0" indent="-342900">
              <a:spcBef>
                <a:spcPts val="0"/>
              </a:spcBef>
              <a:spcAft>
                <a:spcPts val="0"/>
              </a:spcAft>
              <a:buFont typeface="Symbol" panose="05050102010706020507" pitchFamily="18" charset="2"/>
              <a:buChar char=""/>
            </a:pPr>
            <a:r>
              <a:rPr lang="en-US" sz="1400" dirty="0">
                <a:latin typeface="Montserrat" panose="00000500000000000000" pitchFamily="2" charset="0"/>
                <a:ea typeface="Calibri" panose="020F0502020204030204" pitchFamily="34" charset="0"/>
                <a:cs typeface="Times New Roman" panose="02020603050405020304" pitchFamily="18" charset="0"/>
              </a:rPr>
              <a:t>Thirty-one percent of all buyers had children under the age of 18 living at home, the lowest share since 1981 but holding steady from 30 percent last year. In New Jersey, 36 percent buyers had children under the age of 18 living at home.</a:t>
            </a:r>
          </a:p>
          <a:p>
            <a:pPr marL="342900" marR="0" lvl="0" indent="-342900">
              <a:spcBef>
                <a:spcPts val="0"/>
              </a:spcBef>
              <a:spcAft>
                <a:spcPts val="0"/>
              </a:spcAft>
              <a:buFont typeface="Symbol" panose="05050102010706020507" pitchFamily="18" charset="2"/>
              <a:buChar char=""/>
            </a:pPr>
            <a:r>
              <a:rPr lang="en-US" sz="1400" dirty="0">
                <a:latin typeface="Montserrat" panose="00000500000000000000" pitchFamily="2" charset="0"/>
                <a:ea typeface="Calibri" panose="020F0502020204030204" pitchFamily="34" charset="0"/>
                <a:cs typeface="Arial" panose="020B0604020202020204" pitchFamily="34" charset="0"/>
              </a:rPr>
              <a:t>Fourteen percent of home buyers purchased a multi-generational home, to take care of aging parents, because of children or relatives over the age of 18 moving back home, and for cost-savings. In New Jersey, that share was 19 percent.</a:t>
            </a:r>
          </a:p>
          <a:p>
            <a:pPr marL="342900" marR="0" lvl="0" indent="-342900">
              <a:spcBef>
                <a:spcPts val="0"/>
              </a:spcBef>
              <a:spcAft>
                <a:spcPts val="0"/>
              </a:spcAft>
              <a:buFont typeface="Symbol" panose="05050102010706020507" pitchFamily="18" charset="2"/>
              <a:buChar char=""/>
            </a:pPr>
            <a:r>
              <a:rPr lang="en-US" sz="1400" dirty="0">
                <a:latin typeface="Montserrat" panose="00000500000000000000" pitchFamily="2" charset="0"/>
                <a:ea typeface="Calibri" panose="020F0502020204030204" pitchFamily="34" charset="0"/>
                <a:cs typeface="Arial" panose="020B0604020202020204" pitchFamily="34" charset="0"/>
              </a:rPr>
              <a:t>Eighty-one percent of buyers were White/Caucasian, seven percent were Hispanic/Latino, seven percent were Black/African-American, six percent were Asian/Pacific Islander, and six percent identified as other. In New Jersey, 80 percent of buyers were White/Caucasian, 7 percent were Hispanic/Latino, five percent were Black/African-American, seven percent were Asian/Pacific Islander, and three percent identified as other. </a:t>
            </a:r>
          </a:p>
          <a:p>
            <a:pPr marR="0" lvl="0">
              <a:spcBef>
                <a:spcPts val="0"/>
              </a:spcBef>
              <a:spcAft>
                <a:spcPts val="0"/>
              </a:spcAft>
            </a:pPr>
            <a:r>
              <a:rPr lang="en-US" sz="1400" dirty="0">
                <a:latin typeface="Montserrat" panose="00000500000000000000" pitchFamily="2" charset="0"/>
                <a:ea typeface="Calibri" panose="020F0502020204030204" pitchFamily="34" charset="0"/>
                <a:cs typeface="Arial" panose="020B0604020202020204" pitchFamily="34" charset="0"/>
              </a:rPr>
              <a:t> </a:t>
            </a:r>
            <a:endParaRPr lang="en-US" sz="1200" dirty="0">
              <a:latin typeface="Montserrat" panose="000005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97633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1">
            <a:extLst>
              <a:ext uri="{FF2B5EF4-FFF2-40B4-BE49-F238E27FC236}">
                <a16:creationId xmlns:a16="http://schemas.microsoft.com/office/drawing/2014/main" id="{9762637A-0C09-4BEA-A945-54813CA53960}"/>
              </a:ext>
            </a:extLst>
          </p:cNvPr>
          <p:cNvSpPr txBox="1">
            <a:spLocks/>
          </p:cNvSpPr>
          <p:nvPr/>
        </p:nvSpPr>
        <p:spPr>
          <a:xfrm>
            <a:off x="228600" y="146076"/>
            <a:ext cx="11734799" cy="6461107"/>
          </a:xfrm>
          <a:prstGeom prst="rect">
            <a:avLst/>
          </a:prstGeom>
        </p:spPr>
        <p:txBody>
          <a:bodyPr vert="horz" lIns="91440" tIns="45720" rIns="91440" bIns="45720" numCol="2" spcCol="18288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b="1" dirty="0">
                <a:latin typeface="Montserrat" panose="00000500000000000000" pitchFamily="2" charset="0"/>
              </a:rPr>
              <a:t>New Jersey Stats at a Glance </a:t>
            </a:r>
            <a:r>
              <a:rPr lang="en-US" sz="2000" b="1" i="1" dirty="0">
                <a:latin typeface="Montserrat" panose="00000500000000000000" pitchFamily="2" charset="0"/>
              </a:rPr>
              <a:t>(Continued)</a:t>
            </a:r>
          </a:p>
          <a:p>
            <a:pPr algn="l"/>
            <a:endParaRPr lang="en-US" sz="2000" b="1" dirty="0">
              <a:latin typeface="Montserrat" panose="00000500000000000000" pitchFamily="2" charset="0"/>
            </a:endParaRPr>
          </a:p>
          <a:p>
            <a:pPr algn="l">
              <a:tabLst>
                <a:tab pos="5372100" algn="l"/>
                <a:tab pos="5600700" algn="l"/>
              </a:tabLst>
            </a:pPr>
            <a:endParaRPr lang="en-US" sz="1300" b="1" dirty="0">
              <a:latin typeface="Montserrat" panose="00000500000000000000" pitchFamily="2" charset="0"/>
            </a:endParaRPr>
          </a:p>
        </p:txBody>
      </p:sp>
      <p:sp>
        <p:nvSpPr>
          <p:cNvPr id="2" name="Slide Number Placeholder 1">
            <a:extLst>
              <a:ext uri="{FF2B5EF4-FFF2-40B4-BE49-F238E27FC236}">
                <a16:creationId xmlns:a16="http://schemas.microsoft.com/office/drawing/2014/main" id="{6808B106-3DAE-478E-8565-BE08C0F7767D}"/>
              </a:ext>
            </a:extLst>
          </p:cNvPr>
          <p:cNvSpPr>
            <a:spLocks noGrp="1"/>
          </p:cNvSpPr>
          <p:nvPr>
            <p:ph type="sldNum" sz="quarter" idx="12"/>
          </p:nvPr>
        </p:nvSpPr>
        <p:spPr/>
        <p:txBody>
          <a:bodyPr/>
          <a:lstStyle/>
          <a:p>
            <a:fld id="{5B03D32D-F1BC-4E9C-97E1-36CFF5B22341}" type="slidenum">
              <a:rPr lang="en-US" smtClean="0"/>
              <a:t>8</a:t>
            </a:fld>
            <a:endParaRPr lang="en-US"/>
          </a:p>
        </p:txBody>
      </p:sp>
      <p:sp>
        <p:nvSpPr>
          <p:cNvPr id="6" name="TextBox 5">
            <a:extLst>
              <a:ext uri="{FF2B5EF4-FFF2-40B4-BE49-F238E27FC236}">
                <a16:creationId xmlns:a16="http://schemas.microsoft.com/office/drawing/2014/main" id="{71BA8079-8E1D-4751-B9A3-D2FA90B4CB5F}"/>
              </a:ext>
            </a:extLst>
          </p:cNvPr>
          <p:cNvSpPr txBox="1"/>
          <p:nvPr/>
        </p:nvSpPr>
        <p:spPr>
          <a:xfrm>
            <a:off x="358112" y="6440904"/>
            <a:ext cx="5369588" cy="317500"/>
          </a:xfrm>
          <a:prstGeom prst="rect">
            <a:avLst/>
          </a:prstGeom>
          <a:noFill/>
        </p:spPr>
        <p:txBody>
          <a:bodyPr wrap="square" rtlCol="0">
            <a:spAutoFit/>
          </a:bodyPr>
          <a:lstStyle/>
          <a:p>
            <a:r>
              <a:rPr lang="en-US" sz="1400" i="1" dirty="0">
                <a:latin typeface="Montserrat" panose="00000500000000000000" pitchFamily="2" charset="0"/>
              </a:rPr>
              <a:t>2023 New Jersey Profile of Home Buyers and Sellers</a:t>
            </a:r>
          </a:p>
        </p:txBody>
      </p:sp>
      <p:pic>
        <p:nvPicPr>
          <p:cNvPr id="8" name="Picture 7" descr="Text&#10;&#10;Description automatically generated with low confidence">
            <a:extLst>
              <a:ext uri="{FF2B5EF4-FFF2-40B4-BE49-F238E27FC236}">
                <a16:creationId xmlns:a16="http://schemas.microsoft.com/office/drawing/2014/main" id="{077B437B-7AF7-4A25-AE0F-A789F74E86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3600" y="6394424"/>
            <a:ext cx="1143000" cy="317500"/>
          </a:xfrm>
          <a:prstGeom prst="rect">
            <a:avLst/>
          </a:prstGeom>
        </p:spPr>
      </p:pic>
      <p:sp>
        <p:nvSpPr>
          <p:cNvPr id="3" name="TextBox 2">
            <a:extLst>
              <a:ext uri="{FF2B5EF4-FFF2-40B4-BE49-F238E27FC236}">
                <a16:creationId xmlns:a16="http://schemas.microsoft.com/office/drawing/2014/main" id="{4B8CFD7C-A32E-40AB-99F4-60B98CA6A48B}"/>
              </a:ext>
            </a:extLst>
          </p:cNvPr>
          <p:cNvSpPr txBox="1"/>
          <p:nvPr/>
        </p:nvSpPr>
        <p:spPr>
          <a:xfrm>
            <a:off x="358112" y="623698"/>
            <a:ext cx="11125200" cy="6032421"/>
          </a:xfrm>
          <a:prstGeom prst="rect">
            <a:avLst/>
          </a:prstGeom>
          <a:noFill/>
        </p:spPr>
        <p:txBody>
          <a:bodyPr wrap="square" rtlCol="0">
            <a:spAutoFit/>
          </a:bodyPr>
          <a:lstStyle/>
          <a:p>
            <a:pPr marR="0" lvl="0">
              <a:spcBef>
                <a:spcPts val="0"/>
              </a:spcBef>
              <a:spcAft>
                <a:spcPts val="0"/>
              </a:spcAft>
            </a:pPr>
            <a:r>
              <a:rPr lang="en-US" sz="1600" b="1" dirty="0">
                <a:latin typeface="Montserrat" panose="00000500000000000000" pitchFamily="2" charset="0"/>
                <a:ea typeface="Calibri" panose="020F0502020204030204" pitchFamily="34" charset="0"/>
                <a:cs typeface="Arial" panose="020B0604020202020204" pitchFamily="34" charset="0"/>
              </a:rPr>
              <a:t>Characteristics of Homes Purchased</a:t>
            </a:r>
            <a:endParaRPr lang="en-US" sz="1600" dirty="0">
              <a:latin typeface="Montserrat" panose="00000500000000000000" pitchFamily="2"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sz="1400" dirty="0">
              <a:latin typeface="Montserrat" panose="00000500000000000000" pitchFamily="2" charset="0"/>
              <a:ea typeface="Times New Roman" panose="02020603050405020304" pitchFamily="18"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400" dirty="0">
                <a:latin typeface="Montserrat" panose="00000500000000000000" pitchFamily="2" charset="0"/>
                <a:ea typeface="Times New Roman" panose="02020603050405020304" pitchFamily="18" charset="0"/>
                <a:cs typeface="Arial" panose="020B0604020202020204" pitchFamily="34" charset="0"/>
              </a:rPr>
              <a:t>Thirteen percent of buyers purchased a new home, and 87 percent of buyers purchased a previously-owned home. In New Jersey, this share is 5 percent for new homes and 95 percent for previously owned homes.</a:t>
            </a:r>
          </a:p>
          <a:p>
            <a:pPr marL="342900" marR="0" lvl="0" indent="-342900">
              <a:spcBef>
                <a:spcPts val="0"/>
              </a:spcBef>
              <a:spcAft>
                <a:spcPts val="0"/>
              </a:spcAft>
              <a:buFont typeface="Symbol" panose="05050102010706020507" pitchFamily="18" charset="2"/>
              <a:buChar char=""/>
            </a:pPr>
            <a:r>
              <a:rPr lang="en-US" sz="1400" dirty="0">
                <a:latin typeface="Montserrat" panose="00000500000000000000" pitchFamily="2" charset="0"/>
                <a:ea typeface="Times New Roman" panose="02020603050405020304" pitchFamily="18" charset="0"/>
                <a:cs typeface="Arial" panose="020B0604020202020204" pitchFamily="34" charset="0"/>
              </a:rPr>
              <a:t>Detached single-family homes continued to be the most common home type for recent buyers at 79 percent, followed by townhouses/rowhouses at eight percent. In New Jersey, buyers most often bought single-family homes at 74 percent.</a:t>
            </a:r>
          </a:p>
          <a:p>
            <a:pPr marL="342900" marR="0" lvl="0" indent="-342900">
              <a:spcBef>
                <a:spcPts val="0"/>
              </a:spcBef>
              <a:spcAft>
                <a:spcPts val="0"/>
              </a:spcAft>
              <a:buFont typeface="Symbol" panose="05050102010706020507" pitchFamily="18" charset="2"/>
              <a:buChar char=""/>
            </a:pPr>
            <a:r>
              <a:rPr lang="en-US" sz="1400" dirty="0">
                <a:latin typeface="Montserrat" panose="00000500000000000000" pitchFamily="2" charset="0"/>
                <a:ea typeface="Calibri" panose="020F0502020204030204" pitchFamily="34" charset="0"/>
                <a:cs typeface="Times New Roman" panose="02020603050405020304" pitchFamily="18" charset="0"/>
              </a:rPr>
              <a:t>Forty-seven percent of all buyers purchased in a suburb/subdivision, 23 percent in a small town, and 14 percent purchased in a rural area or urban area. In New Jersey, 26%  purchased in a small town, 9 percent in a rural area, and 58 percent in a suburb/subdivision.</a:t>
            </a:r>
          </a:p>
          <a:p>
            <a:pPr marL="342900" marR="0" lvl="0" indent="-342900">
              <a:spcBef>
                <a:spcPts val="0"/>
              </a:spcBef>
              <a:spcAft>
                <a:spcPts val="0"/>
              </a:spcAft>
              <a:buFont typeface="Symbol" panose="05050102010706020507" pitchFamily="18" charset="2"/>
              <a:buChar char=""/>
            </a:pPr>
            <a:r>
              <a:rPr lang="en-US" sz="1400" dirty="0">
                <a:latin typeface="Montserrat" panose="00000500000000000000" pitchFamily="2" charset="0"/>
                <a:ea typeface="Calibri" panose="020F0502020204030204" pitchFamily="34" charset="0"/>
                <a:cs typeface="Times New Roman" panose="02020603050405020304" pitchFamily="18" charset="0"/>
              </a:rPr>
              <a:t>Thirty-three percent of buyers considered heating and cooling costs to be very important to them, and 31 percent said commuting costs were very important. . In New Jersey, 37 percent of buyers considered heating and cooling costs to be very important and 33 percent said </a:t>
            </a:r>
            <a:r>
              <a:rPr lang="en-US" sz="1400" dirty="0">
                <a:latin typeface="Montserrat" panose="00000500000000000000" pitchFamily="2" charset="0"/>
                <a:ea typeface="Calibri" panose="020F0502020204030204" pitchFamily="34" charset="0"/>
                <a:cs typeface="Arial" panose="020B0604020202020204" pitchFamily="34" charset="0"/>
              </a:rPr>
              <a:t>commuting costs were very important. </a:t>
            </a:r>
          </a:p>
          <a:p>
            <a:pPr marR="0" lvl="0">
              <a:spcBef>
                <a:spcPts val="0"/>
              </a:spcBef>
              <a:spcAft>
                <a:spcPts val="0"/>
              </a:spcAft>
            </a:pPr>
            <a:endParaRPr lang="en-US" sz="1400" dirty="0">
              <a:latin typeface="Montserrat" panose="00000500000000000000" pitchFamily="2" charset="0"/>
              <a:ea typeface="Calibri" panose="020F0502020204030204" pitchFamily="34" charset="0"/>
              <a:cs typeface="Arial" panose="020B0604020202020204" pitchFamily="34" charset="0"/>
            </a:endParaRPr>
          </a:p>
          <a:p>
            <a:pPr lvl="0"/>
            <a:r>
              <a:rPr lang="en-US" sz="1600" b="1" dirty="0">
                <a:solidFill>
                  <a:prstClr val="black"/>
                </a:solidFill>
                <a:latin typeface="Montserrat" panose="00000500000000000000" pitchFamily="2" charset="0"/>
                <a:ea typeface="Calibri" panose="020F0502020204030204" pitchFamily="34" charset="0"/>
                <a:cs typeface="Arial" panose="020B0604020202020204" pitchFamily="34" charset="0"/>
              </a:rPr>
              <a:t>The Home Search Process</a:t>
            </a:r>
          </a:p>
          <a:p>
            <a:pPr lvl="0"/>
            <a:endParaRPr lang="en-US" sz="1600" dirty="0">
              <a:solidFill>
                <a:prstClr val="black"/>
              </a:solidFill>
              <a:latin typeface="Montserrat" panose="00000500000000000000" pitchFamily="2"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400" dirty="0">
                <a:solidFill>
                  <a:prstClr val="black"/>
                </a:solidFill>
                <a:latin typeface="Montserrat" panose="00000500000000000000" pitchFamily="2" charset="0"/>
                <a:ea typeface="Calibri" panose="020F0502020204030204" pitchFamily="34" charset="0"/>
                <a:cs typeface="Times New Roman" panose="02020603050405020304" pitchFamily="18" charset="0"/>
              </a:rPr>
              <a:t>Among all buyers, the most difficult step in the home buying process was finding the right home to purchase at 59 percent. In New Jersey, finding the right property was also the most difficult step at 68 percent.</a:t>
            </a:r>
          </a:p>
          <a:p>
            <a:pPr marL="342900" lvl="0" indent="-342900">
              <a:buFont typeface="Symbol" panose="05050102010706020507" pitchFamily="18" charset="2"/>
              <a:buChar char=""/>
            </a:pPr>
            <a:endParaRPr lang="en-US" sz="1400" dirty="0">
              <a:solidFill>
                <a:prstClr val="black"/>
              </a:solidFill>
              <a:latin typeface="Montserrat" panose="00000500000000000000" pitchFamily="2" charset="0"/>
              <a:ea typeface="Calibri" panose="020F0502020204030204" pitchFamily="34" charset="0"/>
              <a:cs typeface="Times New Roman" panose="02020603050405020304" pitchFamily="18" charset="0"/>
            </a:endParaRPr>
          </a:p>
          <a:p>
            <a:pPr lvl="0"/>
            <a:r>
              <a:rPr lang="en-US" sz="1600" b="1" dirty="0">
                <a:solidFill>
                  <a:prstClr val="black"/>
                </a:solidFill>
                <a:latin typeface="Montserrat" panose="00000500000000000000" pitchFamily="2" charset="0"/>
                <a:ea typeface="Calibri" panose="020F0502020204030204" pitchFamily="34" charset="0"/>
                <a:cs typeface="Arial" panose="020B0604020202020204" pitchFamily="34" charset="0"/>
              </a:rPr>
              <a:t>Home Buying and Real Estate Professionals</a:t>
            </a:r>
          </a:p>
          <a:p>
            <a:pPr lvl="0"/>
            <a:endParaRPr lang="en-US" sz="1400" dirty="0">
              <a:solidFill>
                <a:prstClr val="black"/>
              </a:solidFill>
              <a:latin typeface="Montserrat" panose="00000500000000000000" pitchFamily="2"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400" dirty="0">
                <a:solidFill>
                  <a:prstClr val="black"/>
                </a:solidFill>
                <a:latin typeface="Montserrat" panose="00000500000000000000" pitchFamily="2" charset="0"/>
                <a:ea typeface="Calibri" panose="020F0502020204030204" pitchFamily="34" charset="0"/>
                <a:cs typeface="Arial" panose="020B0604020202020204" pitchFamily="34" charset="0"/>
              </a:rPr>
              <a:t>Eighty-nine percent of buyers recently purchased their home through a real estate agent or broker, and six percent purchased directly through the previous owner. In New Jersey, 89 percent purchased through a real estate agent, and six percent purchased directly through the previous owner.</a:t>
            </a:r>
          </a:p>
          <a:p>
            <a:pPr marL="342900" lvl="0" indent="-342900">
              <a:buFont typeface="Symbol" panose="05050102010706020507" pitchFamily="18" charset="2"/>
              <a:buChar char=""/>
            </a:pPr>
            <a:r>
              <a:rPr lang="en-US" sz="1400" dirty="0">
                <a:solidFill>
                  <a:prstClr val="black"/>
                </a:solidFill>
                <a:latin typeface="Montserrat" panose="00000500000000000000" pitchFamily="2" charset="0"/>
                <a:ea typeface="Calibri" panose="020F0502020204030204" pitchFamily="34" charset="0"/>
                <a:cs typeface="Arial" panose="020B0604020202020204" pitchFamily="34" charset="0"/>
              </a:rPr>
              <a:t>Ninety percent of buyers would use their agent again or recommend their agent to others. Ninety percent would use their agent again or recommend their agent to others in New Jersey.</a:t>
            </a:r>
          </a:p>
          <a:p>
            <a:pPr lvl="0"/>
            <a:endParaRPr lang="en-US" sz="1400" dirty="0">
              <a:solidFill>
                <a:prstClr val="black"/>
              </a:solidFill>
              <a:latin typeface="Montserrat" panose="000005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31697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1">
            <a:extLst>
              <a:ext uri="{FF2B5EF4-FFF2-40B4-BE49-F238E27FC236}">
                <a16:creationId xmlns:a16="http://schemas.microsoft.com/office/drawing/2014/main" id="{9762637A-0C09-4BEA-A945-54813CA53960}"/>
              </a:ext>
            </a:extLst>
          </p:cNvPr>
          <p:cNvSpPr txBox="1">
            <a:spLocks/>
          </p:cNvSpPr>
          <p:nvPr/>
        </p:nvSpPr>
        <p:spPr>
          <a:xfrm>
            <a:off x="304800" y="182312"/>
            <a:ext cx="11734799" cy="6461107"/>
          </a:xfrm>
          <a:prstGeom prst="rect">
            <a:avLst/>
          </a:prstGeom>
        </p:spPr>
        <p:txBody>
          <a:bodyPr vert="horz" lIns="91440" tIns="45720" rIns="91440" bIns="45720" numCol="2" spcCol="18288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b="1" dirty="0">
                <a:latin typeface="Montserrat" panose="00000500000000000000" pitchFamily="2" charset="0"/>
              </a:rPr>
              <a:t>New Jersey Stats at a Glance </a:t>
            </a:r>
            <a:r>
              <a:rPr lang="en-US" sz="2000" b="1" i="1" dirty="0">
                <a:latin typeface="Montserrat" panose="00000500000000000000" pitchFamily="2" charset="0"/>
              </a:rPr>
              <a:t>(Continued)</a:t>
            </a:r>
          </a:p>
          <a:p>
            <a:pPr algn="l">
              <a:tabLst>
                <a:tab pos="5372100" algn="l"/>
                <a:tab pos="5600700" algn="l"/>
              </a:tabLst>
            </a:pPr>
            <a:endParaRPr lang="en-US" sz="1300" b="1" dirty="0">
              <a:latin typeface="Montserrat" panose="00000500000000000000" pitchFamily="2" charset="0"/>
            </a:endParaRPr>
          </a:p>
        </p:txBody>
      </p:sp>
      <p:sp>
        <p:nvSpPr>
          <p:cNvPr id="2" name="Slide Number Placeholder 1">
            <a:extLst>
              <a:ext uri="{FF2B5EF4-FFF2-40B4-BE49-F238E27FC236}">
                <a16:creationId xmlns:a16="http://schemas.microsoft.com/office/drawing/2014/main" id="{6808B106-3DAE-478E-8565-BE08C0F7767D}"/>
              </a:ext>
            </a:extLst>
          </p:cNvPr>
          <p:cNvSpPr>
            <a:spLocks noGrp="1"/>
          </p:cNvSpPr>
          <p:nvPr>
            <p:ph type="sldNum" sz="quarter" idx="12"/>
          </p:nvPr>
        </p:nvSpPr>
        <p:spPr/>
        <p:txBody>
          <a:bodyPr/>
          <a:lstStyle/>
          <a:p>
            <a:fld id="{5B03D32D-F1BC-4E9C-97E1-36CFF5B22341}" type="slidenum">
              <a:rPr lang="en-US" smtClean="0"/>
              <a:t>9</a:t>
            </a:fld>
            <a:endParaRPr lang="en-US"/>
          </a:p>
        </p:txBody>
      </p:sp>
      <p:sp>
        <p:nvSpPr>
          <p:cNvPr id="6" name="TextBox 5">
            <a:extLst>
              <a:ext uri="{FF2B5EF4-FFF2-40B4-BE49-F238E27FC236}">
                <a16:creationId xmlns:a16="http://schemas.microsoft.com/office/drawing/2014/main" id="{71BA8079-8E1D-4751-B9A3-D2FA90B4CB5F}"/>
              </a:ext>
            </a:extLst>
          </p:cNvPr>
          <p:cNvSpPr txBox="1"/>
          <p:nvPr/>
        </p:nvSpPr>
        <p:spPr>
          <a:xfrm>
            <a:off x="304800" y="6558035"/>
            <a:ext cx="5257800" cy="307777"/>
          </a:xfrm>
          <a:prstGeom prst="rect">
            <a:avLst/>
          </a:prstGeom>
          <a:noFill/>
        </p:spPr>
        <p:txBody>
          <a:bodyPr wrap="square" rtlCol="0">
            <a:spAutoFit/>
          </a:bodyPr>
          <a:lstStyle/>
          <a:p>
            <a:r>
              <a:rPr lang="en-US" sz="1400" i="1" dirty="0">
                <a:latin typeface="Montserrat" panose="00000500000000000000" pitchFamily="2" charset="0"/>
              </a:rPr>
              <a:t>2023 New Jersey Profile of Home Buyers and Sellers</a:t>
            </a:r>
          </a:p>
        </p:txBody>
      </p:sp>
      <p:pic>
        <p:nvPicPr>
          <p:cNvPr id="8" name="Picture 7" descr="Text&#10;&#10;Description automatically generated with low confidence">
            <a:extLst>
              <a:ext uri="{FF2B5EF4-FFF2-40B4-BE49-F238E27FC236}">
                <a16:creationId xmlns:a16="http://schemas.microsoft.com/office/drawing/2014/main" id="{077B437B-7AF7-4A25-AE0F-A789F74E86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3600" y="6394424"/>
            <a:ext cx="1143000" cy="317500"/>
          </a:xfrm>
          <a:prstGeom prst="rect">
            <a:avLst/>
          </a:prstGeom>
        </p:spPr>
      </p:pic>
      <p:sp>
        <p:nvSpPr>
          <p:cNvPr id="3" name="TextBox 2">
            <a:extLst>
              <a:ext uri="{FF2B5EF4-FFF2-40B4-BE49-F238E27FC236}">
                <a16:creationId xmlns:a16="http://schemas.microsoft.com/office/drawing/2014/main" id="{4B8CFD7C-A32E-40AB-99F4-60B98CA6A48B}"/>
              </a:ext>
            </a:extLst>
          </p:cNvPr>
          <p:cNvSpPr txBox="1"/>
          <p:nvPr/>
        </p:nvSpPr>
        <p:spPr>
          <a:xfrm>
            <a:off x="533400" y="342926"/>
            <a:ext cx="11125200" cy="6401753"/>
          </a:xfrm>
          <a:prstGeom prst="rect">
            <a:avLst/>
          </a:prstGeom>
          <a:noFill/>
        </p:spPr>
        <p:txBody>
          <a:bodyPr wrap="square" rtlCol="0">
            <a:spAutoFit/>
          </a:bodyPr>
          <a:lstStyle/>
          <a:p>
            <a:pPr lvl="0"/>
            <a:endParaRPr lang="en-US" sz="1200" dirty="0">
              <a:solidFill>
                <a:prstClr val="black"/>
              </a:solidFill>
              <a:latin typeface="Montserrat" panose="00000500000000000000" pitchFamily="2" charset="0"/>
              <a:ea typeface="Calibri" panose="020F0502020204030204" pitchFamily="34" charset="0"/>
              <a:cs typeface="Times New Roman" panose="02020603050405020304" pitchFamily="18" charset="0"/>
            </a:endParaRPr>
          </a:p>
          <a:p>
            <a:pPr lvl="0"/>
            <a:endParaRPr lang="en-US" sz="1400" dirty="0">
              <a:solidFill>
                <a:prstClr val="black"/>
              </a:solidFill>
              <a:latin typeface="Montserrat" panose="00000500000000000000" pitchFamily="2" charset="0"/>
              <a:ea typeface="Calibri" panose="020F0502020204030204" pitchFamily="34" charset="0"/>
              <a:cs typeface="Arial" panose="020B0604020202020204" pitchFamily="34" charset="0"/>
            </a:endParaRPr>
          </a:p>
          <a:p>
            <a:pPr lvl="0"/>
            <a:r>
              <a:rPr lang="en-US" sz="1600" b="1" dirty="0">
                <a:solidFill>
                  <a:prstClr val="black"/>
                </a:solidFill>
                <a:latin typeface="Montserrat" panose="00000500000000000000" pitchFamily="2" charset="0"/>
                <a:ea typeface="Calibri" panose="020F0502020204030204" pitchFamily="34" charset="0"/>
                <a:cs typeface="Arial" panose="020B0604020202020204" pitchFamily="34" charset="0"/>
              </a:rPr>
              <a:t>Financing the Home Purchase</a:t>
            </a:r>
          </a:p>
          <a:p>
            <a:pPr lvl="0"/>
            <a:endParaRPr lang="en-US" sz="1400" b="1" dirty="0">
              <a:solidFill>
                <a:prstClr val="black"/>
              </a:solidFill>
              <a:latin typeface="Montserrat" panose="00000500000000000000" pitchFamily="2"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US" sz="1400" dirty="0">
                <a:solidFill>
                  <a:prstClr val="black"/>
                </a:solidFill>
                <a:latin typeface="Montserrat" panose="00000500000000000000" pitchFamily="2" charset="0"/>
                <a:ea typeface="Calibri" panose="020F0502020204030204" pitchFamily="34" charset="0"/>
                <a:cs typeface="Arial" panose="020B0604020202020204" pitchFamily="34" charset="0"/>
              </a:rPr>
              <a:t>For 54 percent of buyers, the source of the downpayment came from their savings, and 53% of buyers cited using the proceeds from the sale of a primary residence for their downpayment. In New Jersey, 63 percent used savings, and 35 percent used proceeds from sale of a primary residence.</a:t>
            </a:r>
          </a:p>
          <a:p>
            <a:pPr marL="342900" lvl="0" indent="-342900">
              <a:buFont typeface="Symbol" panose="05050102010706020507" pitchFamily="18" charset="2"/>
              <a:buChar char=""/>
            </a:pPr>
            <a:r>
              <a:rPr lang="en-US" sz="1400" dirty="0">
                <a:solidFill>
                  <a:prstClr val="black"/>
                </a:solidFill>
                <a:latin typeface="Montserrat" panose="00000500000000000000" pitchFamily="2" charset="0"/>
                <a:ea typeface="Calibri" panose="020F0502020204030204" pitchFamily="34" charset="0"/>
                <a:cs typeface="Arial" panose="020B0604020202020204" pitchFamily="34" charset="0"/>
              </a:rPr>
              <a:t>The median percent financed for first-time buyers was 94 percent compared to 74 percent for repeat buyers, which was about the same as last year. In New Jersey, median percent financed for first-time buyers was 86 percent compared to 76 percent for repeat buyers</a:t>
            </a:r>
          </a:p>
          <a:p>
            <a:pPr marL="342900" lvl="0" indent="-342900">
              <a:buFont typeface="Symbol" panose="05050102010706020507" pitchFamily="18" charset="2"/>
              <a:buChar char=""/>
            </a:pPr>
            <a:r>
              <a:rPr lang="en-US" sz="1400" dirty="0">
                <a:solidFill>
                  <a:prstClr val="black"/>
                </a:solidFill>
                <a:latin typeface="Montserrat" panose="00000500000000000000" pitchFamily="2" charset="0"/>
                <a:ea typeface="Calibri" panose="020F0502020204030204" pitchFamily="34" charset="0"/>
                <a:cs typeface="Arial" panose="020B0604020202020204" pitchFamily="34" charset="0"/>
              </a:rPr>
              <a:t>Buyers continue to see purchasing a home as a good financial investment. Eighty-two percent reported they view a home purchase as a good investment. In New Jersey, 67 percent reported they view a home purchase as a good financial investment.</a:t>
            </a:r>
          </a:p>
          <a:p>
            <a:pPr lvl="0"/>
            <a:endParaRPr lang="en-US" sz="1400" b="1" dirty="0">
              <a:solidFill>
                <a:prstClr val="black"/>
              </a:solidFill>
              <a:latin typeface="Montserrat" panose="00000500000000000000" pitchFamily="2" charset="0"/>
              <a:ea typeface="Calibri" panose="020F0502020204030204" pitchFamily="34" charset="0"/>
              <a:cs typeface="Arial" panose="020B0604020202020204" pitchFamily="34" charset="0"/>
            </a:endParaRPr>
          </a:p>
          <a:p>
            <a:pPr lvl="0"/>
            <a:r>
              <a:rPr lang="en-US" sz="1600" b="1" dirty="0">
                <a:solidFill>
                  <a:prstClr val="black"/>
                </a:solidFill>
                <a:latin typeface="Montserrat" panose="00000500000000000000" pitchFamily="2" charset="0"/>
                <a:ea typeface="Calibri" panose="020F0502020204030204" pitchFamily="34" charset="0"/>
                <a:cs typeface="Arial" panose="020B0604020202020204" pitchFamily="34" charset="0"/>
              </a:rPr>
              <a:t>Home Sellers and Their Selling Experience</a:t>
            </a:r>
          </a:p>
          <a:p>
            <a:pPr marL="342900" lvl="0" indent="-342900">
              <a:buFont typeface="Symbol" panose="05050102010706020507" pitchFamily="18" charset="2"/>
              <a:buChar char=""/>
            </a:pPr>
            <a:endParaRPr lang="en-US" sz="1200" dirty="0">
              <a:solidFill>
                <a:prstClr val="black"/>
              </a:solidFill>
              <a:latin typeface="Montserrat" panose="00000500000000000000" pitchFamily="2"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US" sz="1400" dirty="0">
                <a:solidFill>
                  <a:prstClr val="black"/>
                </a:solidFill>
                <a:latin typeface="Montserrat" panose="00000500000000000000" pitchFamily="2" charset="0"/>
                <a:ea typeface="Calibri" panose="020F0502020204030204" pitchFamily="34" charset="0"/>
                <a:cs typeface="Arial" panose="020B0604020202020204" pitchFamily="34" charset="0"/>
              </a:rPr>
              <a:t>For all sellers, the most commonly cited reason for selling their home was the desire to move closer to friends and family (23 percent), moving due to retirement (eight percent), or the neighborhood has become less desirable (9 percent). In New Jersey, the reasons include to move closer to friends and family (4 percent), and due to retirement (6 percent).</a:t>
            </a:r>
          </a:p>
          <a:p>
            <a:pPr marL="342900" lvl="0" indent="-342900">
              <a:buFont typeface="Symbol" panose="05050102010706020507" pitchFamily="18" charset="2"/>
              <a:buChar char=""/>
            </a:pPr>
            <a:r>
              <a:rPr lang="en-US" sz="1400" dirty="0">
                <a:solidFill>
                  <a:prstClr val="black"/>
                </a:solidFill>
                <a:latin typeface="Montserrat" panose="00000500000000000000" pitchFamily="2" charset="0"/>
                <a:ea typeface="Calibri" panose="020F0502020204030204" pitchFamily="34" charset="0"/>
                <a:cs typeface="Arial" panose="020B0604020202020204" pitchFamily="34" charset="0"/>
              </a:rPr>
              <a:t>Sellers typically lived in their home for 10 years before selling. In New Jersey, sellers also sold after six years.</a:t>
            </a:r>
          </a:p>
          <a:p>
            <a:pPr marL="342900" lvl="0" indent="-342900">
              <a:buFont typeface="Symbol" panose="05050102010706020507" pitchFamily="18" charset="2"/>
              <a:buChar char=""/>
            </a:pPr>
            <a:endParaRPr lang="en-US" sz="1600" dirty="0">
              <a:solidFill>
                <a:prstClr val="black"/>
              </a:solidFill>
              <a:latin typeface="Montserrat" panose="00000500000000000000" pitchFamily="2" charset="0"/>
              <a:ea typeface="Calibri" panose="020F0502020204030204" pitchFamily="34" charset="0"/>
              <a:cs typeface="Arial" panose="020B0604020202020204" pitchFamily="34" charset="0"/>
            </a:endParaRPr>
          </a:p>
          <a:p>
            <a:pPr lvl="0"/>
            <a:r>
              <a:rPr lang="en-US" sz="1600" b="1" dirty="0">
                <a:solidFill>
                  <a:prstClr val="black"/>
                </a:solidFill>
                <a:latin typeface="Montserrat" panose="00000500000000000000" pitchFamily="2" charset="0"/>
                <a:ea typeface="Calibri" panose="020F0502020204030204" pitchFamily="34" charset="0"/>
                <a:cs typeface="Arial" panose="020B0604020202020204" pitchFamily="34" charset="0"/>
              </a:rPr>
              <a:t>Home Selling and Real Estate Professionals</a:t>
            </a:r>
          </a:p>
          <a:p>
            <a:pPr marL="342900" lvl="0" indent="-342900">
              <a:buFont typeface="Symbol" panose="05050102010706020507" pitchFamily="18" charset="2"/>
              <a:buChar char=""/>
            </a:pPr>
            <a:endParaRPr lang="en-US" sz="1400" dirty="0">
              <a:solidFill>
                <a:prstClr val="black"/>
              </a:solidFill>
              <a:highlight>
                <a:srgbClr val="DAE2F3"/>
              </a:highlight>
              <a:latin typeface="Montserrat" panose="00000500000000000000" pitchFamily="2"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US" sz="1400" dirty="0">
                <a:solidFill>
                  <a:prstClr val="black"/>
                </a:solidFill>
                <a:latin typeface="Montserrat" panose="00000500000000000000" pitchFamily="2" charset="0"/>
                <a:ea typeface="Calibri" panose="020F0502020204030204" pitchFamily="34" charset="0"/>
                <a:cs typeface="Arial" panose="020B0604020202020204" pitchFamily="34" charset="0"/>
              </a:rPr>
              <a:t>85 percent of sellers reported that their agent provided a broad range of services and management of most aspects of the home sale. In New Jersey, 83 percent said that their agent provided a broad range of services.</a:t>
            </a:r>
          </a:p>
          <a:p>
            <a:pPr marL="342900" lvl="0" indent="-342900">
              <a:buFont typeface="Symbol" panose="05050102010706020507" pitchFamily="18" charset="2"/>
              <a:buChar char=""/>
            </a:pPr>
            <a:r>
              <a:rPr lang="en-US" sz="1400" dirty="0">
                <a:solidFill>
                  <a:prstClr val="black"/>
                </a:solidFill>
                <a:latin typeface="Montserrat" panose="00000500000000000000" pitchFamily="2" charset="0"/>
                <a:ea typeface="Calibri" panose="020F0502020204030204" pitchFamily="34" charset="0"/>
                <a:cs typeface="Arial" panose="020B0604020202020204" pitchFamily="34" charset="0"/>
              </a:rPr>
              <a:t>Seventy-three percent said that they would definitely or probably (14 percent) recommend their agent for future services. In New Jersey, 66 percent said definitely and 15 percent said probably.</a:t>
            </a:r>
          </a:p>
          <a:p>
            <a:pPr lvl="0"/>
            <a:endParaRPr lang="en-US" sz="1400" dirty="0">
              <a:solidFill>
                <a:prstClr val="black"/>
              </a:solidFill>
              <a:highlight>
                <a:srgbClr val="FFFF00"/>
              </a:highlight>
              <a:latin typeface="Montserrat" panose="000005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190255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61516</TotalTime>
  <Words>5130</Words>
  <Application>Microsoft Office PowerPoint</Application>
  <PresentationFormat>Widescreen</PresentationFormat>
  <Paragraphs>691</Paragraphs>
  <Slides>39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Arial</vt:lpstr>
      <vt:lpstr>Calibri</vt:lpstr>
      <vt:lpstr>Montserrat</vt:lpstr>
      <vt:lpstr>Montserrat Light</vt:lpstr>
      <vt:lpstr>Montserrat Medium</vt:lpstr>
      <vt:lpstr>Montserrat SemiBold</vt:lpstr>
      <vt:lpstr>Montserrat-Regular</vt:lpstr>
      <vt:lpstr>Symbol</vt:lpstr>
      <vt:lpstr>Office Theme</vt:lpstr>
      <vt:lpstr> 2023 New Jersey Profile of Home Buyers and Sellers</vt:lpstr>
      <vt:lpstr>NAR Research Staff</vt:lpstr>
      <vt:lpstr>Table of Contents</vt:lpstr>
      <vt:lpstr>PowerPoint Presentation</vt:lpstr>
      <vt:lpstr>PowerPoint Presentation</vt:lpstr>
      <vt:lpstr>PowerPoint Presentation</vt:lpstr>
      <vt:lpstr>PowerPoint Presentation</vt:lpstr>
      <vt:lpstr>PowerPoint Presentation</vt:lpstr>
      <vt:lpstr>PowerPoint Presentation</vt:lpstr>
      <vt:lpstr>Characteristics of Home Buyers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By Race</dc:title>
  <dc:creator>Meredith Dunn</dc:creator>
  <cp:lastModifiedBy>Brandi Snowden</cp:lastModifiedBy>
  <cp:revision>284</cp:revision>
  <dcterms:created xsi:type="dcterms:W3CDTF">2022-01-25T20:08:55Z</dcterms:created>
  <dcterms:modified xsi:type="dcterms:W3CDTF">2024-01-10T18:55:50Z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2021-02-10T00:00:00Z</vt:filetime>
  </property>
  <property fmtid="{D5CDD505-2E9C-101B-9397-08002B2CF9AE}" pid="3" name="Creator">
    <vt:lpwstr>Microsoft® PowerPoint® 2019</vt:lpwstr>
  </property>
  <property fmtid="{D5CDD505-2E9C-101B-9397-08002B2CF9AE}" pid="4" name="LastSaved">
    <vt:filetime>2022-01-25T00:00:00Z</vt:filetime>
  </property>
</Properties>
</file>